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657" autoAdjust="0"/>
  </p:normalViewPr>
  <p:slideViewPr>
    <p:cSldViewPr>
      <p:cViewPr varScale="1">
        <p:scale>
          <a:sx n="106" d="100"/>
          <a:sy n="106" d="100"/>
        </p:scale>
        <p:origin x="176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55317-765C-4030-8039-36BEA514607F}" type="doc">
      <dgm:prSet loTypeId="urn:microsoft.com/office/officeart/2005/8/layout/vProcess5" loCatId="process" qsTypeId="urn:microsoft.com/office/officeart/2005/8/quickstyle/simple2" qsCatId="simple" csTypeId="urn:microsoft.com/office/officeart/2005/8/colors/accent2_3" csCatId="accent2"/>
      <dgm:spPr/>
      <dgm:t>
        <a:bodyPr/>
        <a:lstStyle/>
        <a:p>
          <a:endParaRPr lang="en-US"/>
        </a:p>
      </dgm:t>
    </dgm:pt>
    <dgm:pt modelId="{3E635C98-D090-46CB-BA53-AFAE9B90E3A9}">
      <dgm:prSet/>
      <dgm:spPr/>
      <dgm:t>
        <a:bodyPr/>
        <a:lstStyle/>
        <a:p>
          <a:r>
            <a:rPr lang="en-US"/>
            <a:t>Best source of nutrition for babies</a:t>
          </a:r>
        </a:p>
      </dgm:t>
    </dgm:pt>
    <dgm:pt modelId="{B0024E1D-4431-432B-826D-16014ADCB0C5}" type="parTrans" cxnId="{796F7F36-9D3F-4F6F-BE2F-B75D0B538B34}">
      <dgm:prSet/>
      <dgm:spPr/>
      <dgm:t>
        <a:bodyPr/>
        <a:lstStyle/>
        <a:p>
          <a:endParaRPr lang="en-US"/>
        </a:p>
      </dgm:t>
    </dgm:pt>
    <dgm:pt modelId="{838D8771-AB76-4C38-B4D0-5832AC165FA6}" type="sibTrans" cxnId="{796F7F36-9D3F-4F6F-BE2F-B75D0B538B34}">
      <dgm:prSet/>
      <dgm:spPr/>
      <dgm:t>
        <a:bodyPr/>
        <a:lstStyle/>
        <a:p>
          <a:endParaRPr lang="en-US"/>
        </a:p>
      </dgm:t>
    </dgm:pt>
    <dgm:pt modelId="{3CE72B22-AF11-4742-8BBD-C7CB103F5A1B}">
      <dgm:prSet/>
      <dgm:spPr/>
      <dgm:t>
        <a:bodyPr/>
        <a:lstStyle/>
        <a:p>
          <a:r>
            <a:rPr lang="en-US"/>
            <a:t>Mother’s milk changes to meet the nutritional needs of the baby</a:t>
          </a:r>
        </a:p>
      </dgm:t>
    </dgm:pt>
    <dgm:pt modelId="{F02E006C-2EB8-4BA3-9849-D7AA923A7AD4}" type="parTrans" cxnId="{20637C38-D793-4B3B-BE0D-16EE8B17D481}">
      <dgm:prSet/>
      <dgm:spPr/>
      <dgm:t>
        <a:bodyPr/>
        <a:lstStyle/>
        <a:p>
          <a:endParaRPr lang="en-US"/>
        </a:p>
      </dgm:t>
    </dgm:pt>
    <dgm:pt modelId="{F63F3D40-B121-448B-937D-F0F069BF74FF}" type="sibTrans" cxnId="{20637C38-D793-4B3B-BE0D-16EE8B17D481}">
      <dgm:prSet/>
      <dgm:spPr/>
      <dgm:t>
        <a:bodyPr/>
        <a:lstStyle/>
        <a:p>
          <a:endParaRPr lang="en-US"/>
        </a:p>
      </dgm:t>
    </dgm:pt>
    <dgm:pt modelId="{429F4293-E227-46B4-8F1A-9752FFDA82DB}">
      <dgm:prSet/>
      <dgm:spPr/>
      <dgm:t>
        <a:bodyPr/>
        <a:lstStyle/>
        <a:p>
          <a:r>
            <a:rPr lang="en-US"/>
            <a:t>Protects babies against illnesses and diseases</a:t>
          </a:r>
        </a:p>
      </dgm:t>
    </dgm:pt>
    <dgm:pt modelId="{1A6B6878-73AB-4D0C-B919-070720DDA247}" type="parTrans" cxnId="{8A79D6CF-A28A-4473-860C-BA025AA3041C}">
      <dgm:prSet/>
      <dgm:spPr/>
      <dgm:t>
        <a:bodyPr/>
        <a:lstStyle/>
        <a:p>
          <a:endParaRPr lang="en-US"/>
        </a:p>
      </dgm:t>
    </dgm:pt>
    <dgm:pt modelId="{F20058A3-4E99-43AD-863B-8BE1187D2A18}" type="sibTrans" cxnId="{8A79D6CF-A28A-4473-860C-BA025AA3041C}">
      <dgm:prSet/>
      <dgm:spPr/>
      <dgm:t>
        <a:bodyPr/>
        <a:lstStyle/>
        <a:p>
          <a:endParaRPr lang="en-US"/>
        </a:p>
      </dgm:t>
    </dgm:pt>
    <dgm:pt modelId="{72D8A151-9C2C-436D-B10E-82B726D2AE19}">
      <dgm:prSet/>
      <dgm:spPr/>
      <dgm:t>
        <a:bodyPr/>
        <a:lstStyle/>
        <a:p>
          <a:r>
            <a:rPr lang="en-US"/>
            <a:t>Stronger immune systems</a:t>
          </a:r>
        </a:p>
      </dgm:t>
    </dgm:pt>
    <dgm:pt modelId="{2044D275-60FB-4794-AB5A-9ECFDD1B1699}" type="parTrans" cxnId="{CBE5E9A0-FF31-4D38-A42F-DD48C89DAA92}">
      <dgm:prSet/>
      <dgm:spPr/>
      <dgm:t>
        <a:bodyPr/>
        <a:lstStyle/>
        <a:p>
          <a:endParaRPr lang="en-US"/>
        </a:p>
      </dgm:t>
    </dgm:pt>
    <dgm:pt modelId="{A0D34361-1BAD-436F-8157-D56BE2367112}" type="sibTrans" cxnId="{CBE5E9A0-FF31-4D38-A42F-DD48C89DAA92}">
      <dgm:prSet/>
      <dgm:spPr/>
      <dgm:t>
        <a:bodyPr/>
        <a:lstStyle/>
        <a:p>
          <a:endParaRPr lang="en-US"/>
        </a:p>
      </dgm:t>
    </dgm:pt>
    <dgm:pt modelId="{DDA0F2B1-2310-4020-B73F-C57A68C439D8}" type="pres">
      <dgm:prSet presAssocID="{15555317-765C-4030-8039-36BEA514607F}" presName="outerComposite" presStyleCnt="0">
        <dgm:presLayoutVars>
          <dgm:chMax val="5"/>
          <dgm:dir/>
          <dgm:resizeHandles val="exact"/>
        </dgm:presLayoutVars>
      </dgm:prSet>
      <dgm:spPr/>
      <dgm:t>
        <a:bodyPr/>
        <a:lstStyle/>
        <a:p>
          <a:endParaRPr lang="en-US"/>
        </a:p>
      </dgm:t>
    </dgm:pt>
    <dgm:pt modelId="{EF1655C9-6893-43B1-AE17-D3451A2143B0}" type="pres">
      <dgm:prSet presAssocID="{15555317-765C-4030-8039-36BEA514607F}" presName="dummyMaxCanvas" presStyleCnt="0">
        <dgm:presLayoutVars/>
      </dgm:prSet>
      <dgm:spPr/>
    </dgm:pt>
    <dgm:pt modelId="{EFB952C7-44C0-4C61-BF56-194B66999141}" type="pres">
      <dgm:prSet presAssocID="{15555317-765C-4030-8039-36BEA514607F}" presName="FourNodes_1" presStyleLbl="node1" presStyleIdx="0" presStyleCnt="4">
        <dgm:presLayoutVars>
          <dgm:bulletEnabled val="1"/>
        </dgm:presLayoutVars>
      </dgm:prSet>
      <dgm:spPr/>
      <dgm:t>
        <a:bodyPr/>
        <a:lstStyle/>
        <a:p>
          <a:endParaRPr lang="en-US"/>
        </a:p>
      </dgm:t>
    </dgm:pt>
    <dgm:pt modelId="{7AE4CD4F-9A35-4381-BBE0-6868F90935D8}" type="pres">
      <dgm:prSet presAssocID="{15555317-765C-4030-8039-36BEA514607F}" presName="FourNodes_2" presStyleLbl="node1" presStyleIdx="1" presStyleCnt="4">
        <dgm:presLayoutVars>
          <dgm:bulletEnabled val="1"/>
        </dgm:presLayoutVars>
      </dgm:prSet>
      <dgm:spPr/>
      <dgm:t>
        <a:bodyPr/>
        <a:lstStyle/>
        <a:p>
          <a:endParaRPr lang="en-US"/>
        </a:p>
      </dgm:t>
    </dgm:pt>
    <dgm:pt modelId="{9D0AD2CB-37C3-4CFA-A223-AA0F75959B78}" type="pres">
      <dgm:prSet presAssocID="{15555317-765C-4030-8039-36BEA514607F}" presName="FourNodes_3" presStyleLbl="node1" presStyleIdx="2" presStyleCnt="4">
        <dgm:presLayoutVars>
          <dgm:bulletEnabled val="1"/>
        </dgm:presLayoutVars>
      </dgm:prSet>
      <dgm:spPr/>
      <dgm:t>
        <a:bodyPr/>
        <a:lstStyle/>
        <a:p>
          <a:endParaRPr lang="en-US"/>
        </a:p>
      </dgm:t>
    </dgm:pt>
    <dgm:pt modelId="{28566A88-075F-481E-8DD5-82DABC4AB727}" type="pres">
      <dgm:prSet presAssocID="{15555317-765C-4030-8039-36BEA514607F}" presName="FourNodes_4" presStyleLbl="node1" presStyleIdx="3" presStyleCnt="4">
        <dgm:presLayoutVars>
          <dgm:bulletEnabled val="1"/>
        </dgm:presLayoutVars>
      </dgm:prSet>
      <dgm:spPr/>
      <dgm:t>
        <a:bodyPr/>
        <a:lstStyle/>
        <a:p>
          <a:endParaRPr lang="en-US"/>
        </a:p>
      </dgm:t>
    </dgm:pt>
    <dgm:pt modelId="{524B99F9-69F7-46FC-81E9-A17AFAD07CDB}" type="pres">
      <dgm:prSet presAssocID="{15555317-765C-4030-8039-36BEA514607F}" presName="FourConn_1-2" presStyleLbl="fgAccFollowNode1" presStyleIdx="0" presStyleCnt="3">
        <dgm:presLayoutVars>
          <dgm:bulletEnabled val="1"/>
        </dgm:presLayoutVars>
      </dgm:prSet>
      <dgm:spPr/>
      <dgm:t>
        <a:bodyPr/>
        <a:lstStyle/>
        <a:p>
          <a:endParaRPr lang="en-US"/>
        </a:p>
      </dgm:t>
    </dgm:pt>
    <dgm:pt modelId="{F8989E99-38F9-45F6-B674-1AC451FE70CA}" type="pres">
      <dgm:prSet presAssocID="{15555317-765C-4030-8039-36BEA514607F}" presName="FourConn_2-3" presStyleLbl="fgAccFollowNode1" presStyleIdx="1" presStyleCnt="3">
        <dgm:presLayoutVars>
          <dgm:bulletEnabled val="1"/>
        </dgm:presLayoutVars>
      </dgm:prSet>
      <dgm:spPr/>
      <dgm:t>
        <a:bodyPr/>
        <a:lstStyle/>
        <a:p>
          <a:endParaRPr lang="en-US"/>
        </a:p>
      </dgm:t>
    </dgm:pt>
    <dgm:pt modelId="{75DF971A-574F-4489-9D5B-D8826EA8FC59}" type="pres">
      <dgm:prSet presAssocID="{15555317-765C-4030-8039-36BEA514607F}" presName="FourConn_3-4" presStyleLbl="fgAccFollowNode1" presStyleIdx="2" presStyleCnt="3">
        <dgm:presLayoutVars>
          <dgm:bulletEnabled val="1"/>
        </dgm:presLayoutVars>
      </dgm:prSet>
      <dgm:spPr/>
      <dgm:t>
        <a:bodyPr/>
        <a:lstStyle/>
        <a:p>
          <a:endParaRPr lang="en-US"/>
        </a:p>
      </dgm:t>
    </dgm:pt>
    <dgm:pt modelId="{0EF70F71-5ED5-4DE4-AC2B-E50DC897CB0F}" type="pres">
      <dgm:prSet presAssocID="{15555317-765C-4030-8039-36BEA514607F}" presName="FourNodes_1_text" presStyleLbl="node1" presStyleIdx="3" presStyleCnt="4">
        <dgm:presLayoutVars>
          <dgm:bulletEnabled val="1"/>
        </dgm:presLayoutVars>
      </dgm:prSet>
      <dgm:spPr/>
      <dgm:t>
        <a:bodyPr/>
        <a:lstStyle/>
        <a:p>
          <a:endParaRPr lang="en-US"/>
        </a:p>
      </dgm:t>
    </dgm:pt>
    <dgm:pt modelId="{27E610CE-6C2E-49C8-9BEB-603B7013F114}" type="pres">
      <dgm:prSet presAssocID="{15555317-765C-4030-8039-36BEA514607F}" presName="FourNodes_2_text" presStyleLbl="node1" presStyleIdx="3" presStyleCnt="4">
        <dgm:presLayoutVars>
          <dgm:bulletEnabled val="1"/>
        </dgm:presLayoutVars>
      </dgm:prSet>
      <dgm:spPr/>
      <dgm:t>
        <a:bodyPr/>
        <a:lstStyle/>
        <a:p>
          <a:endParaRPr lang="en-US"/>
        </a:p>
      </dgm:t>
    </dgm:pt>
    <dgm:pt modelId="{09EF17DF-7583-4C7D-A5CD-E429DF91CE93}" type="pres">
      <dgm:prSet presAssocID="{15555317-765C-4030-8039-36BEA514607F}" presName="FourNodes_3_text" presStyleLbl="node1" presStyleIdx="3" presStyleCnt="4">
        <dgm:presLayoutVars>
          <dgm:bulletEnabled val="1"/>
        </dgm:presLayoutVars>
      </dgm:prSet>
      <dgm:spPr/>
      <dgm:t>
        <a:bodyPr/>
        <a:lstStyle/>
        <a:p>
          <a:endParaRPr lang="en-US"/>
        </a:p>
      </dgm:t>
    </dgm:pt>
    <dgm:pt modelId="{9C2ED36E-A656-44FF-81EE-812BCF875B4F}" type="pres">
      <dgm:prSet presAssocID="{15555317-765C-4030-8039-36BEA514607F}" presName="FourNodes_4_text" presStyleLbl="node1" presStyleIdx="3" presStyleCnt="4">
        <dgm:presLayoutVars>
          <dgm:bulletEnabled val="1"/>
        </dgm:presLayoutVars>
      </dgm:prSet>
      <dgm:spPr/>
      <dgm:t>
        <a:bodyPr/>
        <a:lstStyle/>
        <a:p>
          <a:endParaRPr lang="en-US"/>
        </a:p>
      </dgm:t>
    </dgm:pt>
  </dgm:ptLst>
  <dgm:cxnLst>
    <dgm:cxn modelId="{E556A1C6-B6B4-4EE1-9BE1-56D112FF8FED}" type="presOf" srcId="{15555317-765C-4030-8039-36BEA514607F}" destId="{DDA0F2B1-2310-4020-B73F-C57A68C439D8}" srcOrd="0" destOrd="0" presId="urn:microsoft.com/office/officeart/2005/8/layout/vProcess5"/>
    <dgm:cxn modelId="{20637C38-D793-4B3B-BE0D-16EE8B17D481}" srcId="{15555317-765C-4030-8039-36BEA514607F}" destId="{3CE72B22-AF11-4742-8BBD-C7CB103F5A1B}" srcOrd="1" destOrd="0" parTransId="{F02E006C-2EB8-4BA3-9849-D7AA923A7AD4}" sibTransId="{F63F3D40-B121-448B-937D-F0F069BF74FF}"/>
    <dgm:cxn modelId="{609C77EB-6ED4-49DE-8C28-119AEC4535BB}" type="presOf" srcId="{3CE72B22-AF11-4742-8BBD-C7CB103F5A1B}" destId="{7AE4CD4F-9A35-4381-BBE0-6868F90935D8}" srcOrd="0" destOrd="0" presId="urn:microsoft.com/office/officeart/2005/8/layout/vProcess5"/>
    <dgm:cxn modelId="{CBE5E9A0-FF31-4D38-A42F-DD48C89DAA92}" srcId="{15555317-765C-4030-8039-36BEA514607F}" destId="{72D8A151-9C2C-436D-B10E-82B726D2AE19}" srcOrd="3" destOrd="0" parTransId="{2044D275-60FB-4794-AB5A-9ECFDD1B1699}" sibTransId="{A0D34361-1BAD-436F-8157-D56BE2367112}"/>
    <dgm:cxn modelId="{B11F1FFA-6E4A-496F-B48B-0CB0E09AFD93}" type="presOf" srcId="{72D8A151-9C2C-436D-B10E-82B726D2AE19}" destId="{9C2ED36E-A656-44FF-81EE-812BCF875B4F}" srcOrd="1" destOrd="0" presId="urn:microsoft.com/office/officeart/2005/8/layout/vProcess5"/>
    <dgm:cxn modelId="{55F0FE93-2E3B-40F9-8D38-7F7C17F73365}" type="presOf" srcId="{3E635C98-D090-46CB-BA53-AFAE9B90E3A9}" destId="{0EF70F71-5ED5-4DE4-AC2B-E50DC897CB0F}" srcOrd="1" destOrd="0" presId="urn:microsoft.com/office/officeart/2005/8/layout/vProcess5"/>
    <dgm:cxn modelId="{8A79D6CF-A28A-4473-860C-BA025AA3041C}" srcId="{15555317-765C-4030-8039-36BEA514607F}" destId="{429F4293-E227-46B4-8F1A-9752FFDA82DB}" srcOrd="2" destOrd="0" parTransId="{1A6B6878-73AB-4D0C-B919-070720DDA247}" sibTransId="{F20058A3-4E99-43AD-863B-8BE1187D2A18}"/>
    <dgm:cxn modelId="{1B190DC6-BCEE-4B91-AFD2-BBA750CDB6BF}" type="presOf" srcId="{F20058A3-4E99-43AD-863B-8BE1187D2A18}" destId="{75DF971A-574F-4489-9D5B-D8826EA8FC59}" srcOrd="0" destOrd="0" presId="urn:microsoft.com/office/officeart/2005/8/layout/vProcess5"/>
    <dgm:cxn modelId="{2CA650B8-2718-4ADC-A820-10FDBE23B70F}" type="presOf" srcId="{3E635C98-D090-46CB-BA53-AFAE9B90E3A9}" destId="{EFB952C7-44C0-4C61-BF56-194B66999141}" srcOrd="0" destOrd="0" presId="urn:microsoft.com/office/officeart/2005/8/layout/vProcess5"/>
    <dgm:cxn modelId="{B566240F-AB4F-48FE-B7C5-069F01496FDD}" type="presOf" srcId="{429F4293-E227-46B4-8F1A-9752FFDA82DB}" destId="{09EF17DF-7583-4C7D-A5CD-E429DF91CE93}" srcOrd="1" destOrd="0" presId="urn:microsoft.com/office/officeart/2005/8/layout/vProcess5"/>
    <dgm:cxn modelId="{D7C7B08B-49DB-44EE-AFFA-DA77203A520E}" type="presOf" srcId="{72D8A151-9C2C-436D-B10E-82B726D2AE19}" destId="{28566A88-075F-481E-8DD5-82DABC4AB727}" srcOrd="0" destOrd="0" presId="urn:microsoft.com/office/officeart/2005/8/layout/vProcess5"/>
    <dgm:cxn modelId="{00E30C28-BE26-490A-87EE-EEBA93D0C064}" type="presOf" srcId="{F63F3D40-B121-448B-937D-F0F069BF74FF}" destId="{F8989E99-38F9-45F6-B674-1AC451FE70CA}" srcOrd="0" destOrd="0" presId="urn:microsoft.com/office/officeart/2005/8/layout/vProcess5"/>
    <dgm:cxn modelId="{7856154A-3CE7-448F-8318-9D7E58DFC4DA}" type="presOf" srcId="{838D8771-AB76-4C38-B4D0-5832AC165FA6}" destId="{524B99F9-69F7-46FC-81E9-A17AFAD07CDB}" srcOrd="0" destOrd="0" presId="urn:microsoft.com/office/officeart/2005/8/layout/vProcess5"/>
    <dgm:cxn modelId="{796F7F36-9D3F-4F6F-BE2F-B75D0B538B34}" srcId="{15555317-765C-4030-8039-36BEA514607F}" destId="{3E635C98-D090-46CB-BA53-AFAE9B90E3A9}" srcOrd="0" destOrd="0" parTransId="{B0024E1D-4431-432B-826D-16014ADCB0C5}" sibTransId="{838D8771-AB76-4C38-B4D0-5832AC165FA6}"/>
    <dgm:cxn modelId="{93BF75FA-ABF9-42D8-A25F-9A350D04BB31}" type="presOf" srcId="{429F4293-E227-46B4-8F1A-9752FFDA82DB}" destId="{9D0AD2CB-37C3-4CFA-A223-AA0F75959B78}" srcOrd="0" destOrd="0" presId="urn:microsoft.com/office/officeart/2005/8/layout/vProcess5"/>
    <dgm:cxn modelId="{95CA69BC-89B0-4B86-B5E3-BDC31469A048}" type="presOf" srcId="{3CE72B22-AF11-4742-8BBD-C7CB103F5A1B}" destId="{27E610CE-6C2E-49C8-9BEB-603B7013F114}" srcOrd="1" destOrd="0" presId="urn:microsoft.com/office/officeart/2005/8/layout/vProcess5"/>
    <dgm:cxn modelId="{2D266880-6723-403F-8F7A-B6F878B85733}" type="presParOf" srcId="{DDA0F2B1-2310-4020-B73F-C57A68C439D8}" destId="{EF1655C9-6893-43B1-AE17-D3451A2143B0}" srcOrd="0" destOrd="0" presId="urn:microsoft.com/office/officeart/2005/8/layout/vProcess5"/>
    <dgm:cxn modelId="{5B34FA53-7F63-4A82-8804-FBE67E1A109B}" type="presParOf" srcId="{DDA0F2B1-2310-4020-B73F-C57A68C439D8}" destId="{EFB952C7-44C0-4C61-BF56-194B66999141}" srcOrd="1" destOrd="0" presId="urn:microsoft.com/office/officeart/2005/8/layout/vProcess5"/>
    <dgm:cxn modelId="{7FB2B25B-75F1-40F7-8ED5-EF0362F5EFEF}" type="presParOf" srcId="{DDA0F2B1-2310-4020-B73F-C57A68C439D8}" destId="{7AE4CD4F-9A35-4381-BBE0-6868F90935D8}" srcOrd="2" destOrd="0" presId="urn:microsoft.com/office/officeart/2005/8/layout/vProcess5"/>
    <dgm:cxn modelId="{DF697EE8-9E19-49D2-A62D-74BC68E873A2}" type="presParOf" srcId="{DDA0F2B1-2310-4020-B73F-C57A68C439D8}" destId="{9D0AD2CB-37C3-4CFA-A223-AA0F75959B78}" srcOrd="3" destOrd="0" presId="urn:microsoft.com/office/officeart/2005/8/layout/vProcess5"/>
    <dgm:cxn modelId="{75BD1A68-CD84-4F54-88CA-FE38DCCBE6C3}" type="presParOf" srcId="{DDA0F2B1-2310-4020-B73F-C57A68C439D8}" destId="{28566A88-075F-481E-8DD5-82DABC4AB727}" srcOrd="4" destOrd="0" presId="urn:microsoft.com/office/officeart/2005/8/layout/vProcess5"/>
    <dgm:cxn modelId="{034BDDEB-3519-4ED4-B3A8-FEEED5D10B90}" type="presParOf" srcId="{DDA0F2B1-2310-4020-B73F-C57A68C439D8}" destId="{524B99F9-69F7-46FC-81E9-A17AFAD07CDB}" srcOrd="5" destOrd="0" presId="urn:microsoft.com/office/officeart/2005/8/layout/vProcess5"/>
    <dgm:cxn modelId="{83BD4120-9651-40AC-AAB0-FE7504D3C924}" type="presParOf" srcId="{DDA0F2B1-2310-4020-B73F-C57A68C439D8}" destId="{F8989E99-38F9-45F6-B674-1AC451FE70CA}" srcOrd="6" destOrd="0" presId="urn:microsoft.com/office/officeart/2005/8/layout/vProcess5"/>
    <dgm:cxn modelId="{0E3825B8-B6EE-4F80-B4FE-38BEA79D3776}" type="presParOf" srcId="{DDA0F2B1-2310-4020-B73F-C57A68C439D8}" destId="{75DF971A-574F-4489-9D5B-D8826EA8FC59}" srcOrd="7" destOrd="0" presId="urn:microsoft.com/office/officeart/2005/8/layout/vProcess5"/>
    <dgm:cxn modelId="{54CE5EC7-3A7C-47DF-B81F-7BEA94FC4D4F}" type="presParOf" srcId="{DDA0F2B1-2310-4020-B73F-C57A68C439D8}" destId="{0EF70F71-5ED5-4DE4-AC2B-E50DC897CB0F}" srcOrd="8" destOrd="0" presId="urn:microsoft.com/office/officeart/2005/8/layout/vProcess5"/>
    <dgm:cxn modelId="{F977F5C4-BFE3-4719-9108-483F638BF614}" type="presParOf" srcId="{DDA0F2B1-2310-4020-B73F-C57A68C439D8}" destId="{27E610CE-6C2E-49C8-9BEB-603B7013F114}" srcOrd="9" destOrd="0" presId="urn:microsoft.com/office/officeart/2005/8/layout/vProcess5"/>
    <dgm:cxn modelId="{C7A1AA7D-8770-4BE2-A0BD-1E06BEEF1D10}" type="presParOf" srcId="{DDA0F2B1-2310-4020-B73F-C57A68C439D8}" destId="{09EF17DF-7583-4C7D-A5CD-E429DF91CE93}" srcOrd="10" destOrd="0" presId="urn:microsoft.com/office/officeart/2005/8/layout/vProcess5"/>
    <dgm:cxn modelId="{66FE999A-1C6A-46CF-BDB3-41544D60B706}" type="presParOf" srcId="{DDA0F2B1-2310-4020-B73F-C57A68C439D8}" destId="{9C2ED36E-A656-44FF-81EE-812BCF875B4F}"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B4A8C9-5F0D-4D98-8159-AD92FADC8B7B}" type="doc">
      <dgm:prSet loTypeId="urn:microsoft.com/office/officeart/2005/8/layout/hProcess9" loCatId="process" qsTypeId="urn:microsoft.com/office/officeart/2005/8/quickstyle/simple1" qsCatId="simple" csTypeId="urn:microsoft.com/office/officeart/2005/8/colors/accent2_3" csCatId="accent2" phldr="1"/>
      <dgm:spPr/>
      <dgm:t>
        <a:bodyPr/>
        <a:lstStyle/>
        <a:p>
          <a:endParaRPr lang="en-US"/>
        </a:p>
      </dgm:t>
    </dgm:pt>
    <dgm:pt modelId="{8CD79981-A9ED-42C1-A714-75989A11C4B4}">
      <dgm:prSet custT="1"/>
      <dgm:spPr/>
      <dgm:t>
        <a:bodyPr/>
        <a:lstStyle/>
        <a:p>
          <a:r>
            <a:rPr lang="en-US" sz="2400" dirty="0"/>
            <a:t>Lower risk of: </a:t>
          </a:r>
        </a:p>
      </dgm:t>
    </dgm:pt>
    <dgm:pt modelId="{BF151E10-2642-4395-8EE5-68D623CDD616}" type="parTrans" cxnId="{FA8A9749-956A-476B-8C3A-A8148E44342B}">
      <dgm:prSet/>
      <dgm:spPr/>
      <dgm:t>
        <a:bodyPr/>
        <a:lstStyle/>
        <a:p>
          <a:endParaRPr lang="en-US"/>
        </a:p>
      </dgm:t>
    </dgm:pt>
    <dgm:pt modelId="{82B5A256-33D8-472F-8EDD-44028F0C5619}" type="sibTrans" cxnId="{FA8A9749-956A-476B-8C3A-A8148E44342B}">
      <dgm:prSet/>
      <dgm:spPr/>
      <dgm:t>
        <a:bodyPr/>
        <a:lstStyle/>
        <a:p>
          <a:endParaRPr lang="en-US"/>
        </a:p>
      </dgm:t>
    </dgm:pt>
    <dgm:pt modelId="{4DE5E3F3-02D0-4640-B9C7-42565CA81E8E}">
      <dgm:prSet/>
      <dgm:spPr/>
      <dgm:t>
        <a:bodyPr/>
        <a:lstStyle/>
        <a:p>
          <a:r>
            <a:rPr lang="en-US" dirty="0"/>
            <a:t>Asthma</a:t>
          </a:r>
        </a:p>
      </dgm:t>
    </dgm:pt>
    <dgm:pt modelId="{308CE89C-84E6-465B-BC94-BBDED9CD5D52}" type="parTrans" cxnId="{FD566AC2-5237-4325-AFE6-CAB9954BEFAE}">
      <dgm:prSet/>
      <dgm:spPr/>
      <dgm:t>
        <a:bodyPr/>
        <a:lstStyle/>
        <a:p>
          <a:endParaRPr lang="en-US"/>
        </a:p>
      </dgm:t>
    </dgm:pt>
    <dgm:pt modelId="{008A0E1D-96E8-447F-A664-75D0C666F8B8}" type="sibTrans" cxnId="{FD566AC2-5237-4325-AFE6-CAB9954BEFAE}">
      <dgm:prSet/>
      <dgm:spPr/>
      <dgm:t>
        <a:bodyPr/>
        <a:lstStyle/>
        <a:p>
          <a:endParaRPr lang="en-US"/>
        </a:p>
      </dgm:t>
    </dgm:pt>
    <dgm:pt modelId="{4C446613-CC0A-422D-B37D-2A06B4F2822F}">
      <dgm:prSet/>
      <dgm:spPr/>
      <dgm:t>
        <a:bodyPr/>
        <a:lstStyle/>
        <a:p>
          <a:r>
            <a:rPr lang="en-US" dirty="0"/>
            <a:t>Obesity </a:t>
          </a:r>
        </a:p>
      </dgm:t>
    </dgm:pt>
    <dgm:pt modelId="{73B2F687-4903-49B0-ACE8-6DD4740A9594}" type="parTrans" cxnId="{CD0A1258-8878-4612-8C5E-127C725CAA66}">
      <dgm:prSet/>
      <dgm:spPr/>
      <dgm:t>
        <a:bodyPr/>
        <a:lstStyle/>
        <a:p>
          <a:endParaRPr lang="en-US"/>
        </a:p>
      </dgm:t>
    </dgm:pt>
    <dgm:pt modelId="{4A26F12E-5898-4530-9C5E-2B30D288299E}" type="sibTrans" cxnId="{CD0A1258-8878-4612-8C5E-127C725CAA66}">
      <dgm:prSet/>
      <dgm:spPr/>
      <dgm:t>
        <a:bodyPr/>
        <a:lstStyle/>
        <a:p>
          <a:endParaRPr lang="en-US"/>
        </a:p>
      </dgm:t>
    </dgm:pt>
    <dgm:pt modelId="{4BE886A1-2CB2-4CFE-A879-DA83BDE777B9}">
      <dgm:prSet/>
      <dgm:spPr/>
      <dgm:t>
        <a:bodyPr/>
        <a:lstStyle/>
        <a:p>
          <a:r>
            <a:rPr lang="en-US" dirty="0"/>
            <a:t>Type 1 diabetes</a:t>
          </a:r>
        </a:p>
      </dgm:t>
    </dgm:pt>
    <dgm:pt modelId="{9F12BDAD-48B2-433F-9DBD-D205E192B5A2}" type="parTrans" cxnId="{FA76B559-A34B-4389-A5F0-B152AC3DD5EF}">
      <dgm:prSet/>
      <dgm:spPr/>
      <dgm:t>
        <a:bodyPr/>
        <a:lstStyle/>
        <a:p>
          <a:endParaRPr lang="en-US"/>
        </a:p>
      </dgm:t>
    </dgm:pt>
    <dgm:pt modelId="{CB840A3C-0C37-47F0-B031-9DDFC67A593C}" type="sibTrans" cxnId="{FA76B559-A34B-4389-A5F0-B152AC3DD5EF}">
      <dgm:prSet/>
      <dgm:spPr/>
      <dgm:t>
        <a:bodyPr/>
        <a:lstStyle/>
        <a:p>
          <a:endParaRPr lang="en-US"/>
        </a:p>
      </dgm:t>
    </dgm:pt>
    <dgm:pt modelId="{1F096973-7034-42C8-BDB4-10D9FDBE5A29}">
      <dgm:prSet/>
      <dgm:spPr/>
      <dgm:t>
        <a:bodyPr/>
        <a:lstStyle/>
        <a:p>
          <a:r>
            <a:rPr lang="en-US" dirty="0"/>
            <a:t>Sudden Infant Death Syndrome (SIDS) </a:t>
          </a:r>
        </a:p>
      </dgm:t>
    </dgm:pt>
    <dgm:pt modelId="{2847834D-DEEA-4942-8BC8-812D2840FE8A}" type="parTrans" cxnId="{BD1EE790-AC73-41E2-886F-8E62E7ACAAA9}">
      <dgm:prSet/>
      <dgm:spPr/>
      <dgm:t>
        <a:bodyPr/>
        <a:lstStyle/>
        <a:p>
          <a:endParaRPr lang="en-US"/>
        </a:p>
      </dgm:t>
    </dgm:pt>
    <dgm:pt modelId="{0E77C395-B973-4932-8E83-778347F61CB3}" type="sibTrans" cxnId="{BD1EE790-AC73-41E2-886F-8E62E7ACAAA9}">
      <dgm:prSet/>
      <dgm:spPr/>
      <dgm:t>
        <a:bodyPr/>
        <a:lstStyle/>
        <a:p>
          <a:endParaRPr lang="en-US"/>
        </a:p>
      </dgm:t>
    </dgm:pt>
    <dgm:pt modelId="{9E0CAE42-019A-4F45-93FD-E7EEAC3AE07B}">
      <dgm:prSet/>
      <dgm:spPr/>
      <dgm:t>
        <a:bodyPr/>
        <a:lstStyle/>
        <a:p>
          <a:r>
            <a:rPr lang="en-US"/>
            <a:t>Fewer ear infections</a:t>
          </a:r>
        </a:p>
      </dgm:t>
    </dgm:pt>
    <dgm:pt modelId="{FFB4818B-0777-43B1-8518-0BFE8DD5CA50}" type="parTrans" cxnId="{248A9F5E-A7EA-4528-9DFF-FC17EE5CC36F}">
      <dgm:prSet/>
      <dgm:spPr/>
      <dgm:t>
        <a:bodyPr/>
        <a:lstStyle/>
        <a:p>
          <a:endParaRPr lang="en-US"/>
        </a:p>
      </dgm:t>
    </dgm:pt>
    <dgm:pt modelId="{93F79F3E-0EF6-4496-A509-9F26EF956A7C}" type="sibTrans" cxnId="{248A9F5E-A7EA-4528-9DFF-FC17EE5CC36F}">
      <dgm:prSet/>
      <dgm:spPr/>
      <dgm:t>
        <a:bodyPr/>
        <a:lstStyle/>
        <a:p>
          <a:endParaRPr lang="en-US"/>
        </a:p>
      </dgm:t>
    </dgm:pt>
    <dgm:pt modelId="{3656623C-2929-4174-AB1F-7EF6EA369152}" type="pres">
      <dgm:prSet presAssocID="{32B4A8C9-5F0D-4D98-8159-AD92FADC8B7B}" presName="CompostProcess" presStyleCnt="0">
        <dgm:presLayoutVars>
          <dgm:dir/>
          <dgm:resizeHandles val="exact"/>
        </dgm:presLayoutVars>
      </dgm:prSet>
      <dgm:spPr/>
      <dgm:t>
        <a:bodyPr/>
        <a:lstStyle/>
        <a:p>
          <a:endParaRPr lang="en-US"/>
        </a:p>
      </dgm:t>
    </dgm:pt>
    <dgm:pt modelId="{1AF7A8E2-69D9-4BC4-BFF5-682C5EAC7583}" type="pres">
      <dgm:prSet presAssocID="{32B4A8C9-5F0D-4D98-8159-AD92FADC8B7B}" presName="arrow" presStyleLbl="bgShp" presStyleIdx="0" presStyleCnt="1"/>
      <dgm:spPr/>
    </dgm:pt>
    <dgm:pt modelId="{B9B901A8-28A0-4221-AA30-5B3F076625E6}" type="pres">
      <dgm:prSet presAssocID="{32B4A8C9-5F0D-4D98-8159-AD92FADC8B7B}" presName="linearProcess" presStyleCnt="0"/>
      <dgm:spPr/>
    </dgm:pt>
    <dgm:pt modelId="{DD0E0B9B-75ED-4896-98B2-AE54A019FBBB}" type="pres">
      <dgm:prSet presAssocID="{8CD79981-A9ED-42C1-A714-75989A11C4B4}" presName="textNode" presStyleLbl="node1" presStyleIdx="0" presStyleCnt="6">
        <dgm:presLayoutVars>
          <dgm:bulletEnabled val="1"/>
        </dgm:presLayoutVars>
      </dgm:prSet>
      <dgm:spPr/>
      <dgm:t>
        <a:bodyPr/>
        <a:lstStyle/>
        <a:p>
          <a:endParaRPr lang="en-US"/>
        </a:p>
      </dgm:t>
    </dgm:pt>
    <dgm:pt modelId="{C629AC3F-C4FC-427B-A196-FBA037B689FE}" type="pres">
      <dgm:prSet presAssocID="{82B5A256-33D8-472F-8EDD-44028F0C5619}" presName="sibTrans" presStyleCnt="0"/>
      <dgm:spPr/>
    </dgm:pt>
    <dgm:pt modelId="{C0DEF3AF-E8C8-4107-8EB8-FBE01C6DB86A}" type="pres">
      <dgm:prSet presAssocID="{4DE5E3F3-02D0-4640-B9C7-42565CA81E8E}" presName="textNode" presStyleLbl="node1" presStyleIdx="1" presStyleCnt="6">
        <dgm:presLayoutVars>
          <dgm:bulletEnabled val="1"/>
        </dgm:presLayoutVars>
      </dgm:prSet>
      <dgm:spPr/>
      <dgm:t>
        <a:bodyPr/>
        <a:lstStyle/>
        <a:p>
          <a:endParaRPr lang="en-US"/>
        </a:p>
      </dgm:t>
    </dgm:pt>
    <dgm:pt modelId="{4EC89D6B-61E3-41D5-99CE-8B79C9772008}" type="pres">
      <dgm:prSet presAssocID="{008A0E1D-96E8-447F-A664-75D0C666F8B8}" presName="sibTrans" presStyleCnt="0"/>
      <dgm:spPr/>
    </dgm:pt>
    <dgm:pt modelId="{C83FA1DA-EC24-43F8-93C7-E8EB8B1CDB5E}" type="pres">
      <dgm:prSet presAssocID="{4C446613-CC0A-422D-B37D-2A06B4F2822F}" presName="textNode" presStyleLbl="node1" presStyleIdx="2" presStyleCnt="6">
        <dgm:presLayoutVars>
          <dgm:bulletEnabled val="1"/>
        </dgm:presLayoutVars>
      </dgm:prSet>
      <dgm:spPr/>
      <dgm:t>
        <a:bodyPr/>
        <a:lstStyle/>
        <a:p>
          <a:endParaRPr lang="en-US"/>
        </a:p>
      </dgm:t>
    </dgm:pt>
    <dgm:pt modelId="{3648A131-0FDC-4E97-8768-0AADDC12B6EF}" type="pres">
      <dgm:prSet presAssocID="{4A26F12E-5898-4530-9C5E-2B30D288299E}" presName="sibTrans" presStyleCnt="0"/>
      <dgm:spPr/>
    </dgm:pt>
    <dgm:pt modelId="{AFA67D46-1C21-4908-9392-BA54BEDB5DC6}" type="pres">
      <dgm:prSet presAssocID="{4BE886A1-2CB2-4CFE-A879-DA83BDE777B9}" presName="textNode" presStyleLbl="node1" presStyleIdx="3" presStyleCnt="6" custLinFactNeighborX="-49998" custLinFactNeighborY="984">
        <dgm:presLayoutVars>
          <dgm:bulletEnabled val="1"/>
        </dgm:presLayoutVars>
      </dgm:prSet>
      <dgm:spPr/>
      <dgm:t>
        <a:bodyPr/>
        <a:lstStyle/>
        <a:p>
          <a:endParaRPr lang="en-US"/>
        </a:p>
      </dgm:t>
    </dgm:pt>
    <dgm:pt modelId="{4EA27E99-DDD1-42A5-BE66-979812E3AC9D}" type="pres">
      <dgm:prSet presAssocID="{CB840A3C-0C37-47F0-B031-9DDFC67A593C}" presName="sibTrans" presStyleCnt="0"/>
      <dgm:spPr/>
    </dgm:pt>
    <dgm:pt modelId="{8AE0616D-E1B6-41A5-BA1E-AEAED8663D27}" type="pres">
      <dgm:prSet presAssocID="{1F096973-7034-42C8-BDB4-10D9FDBE5A29}" presName="textNode" presStyleLbl="node1" presStyleIdx="4" presStyleCnt="6">
        <dgm:presLayoutVars>
          <dgm:bulletEnabled val="1"/>
        </dgm:presLayoutVars>
      </dgm:prSet>
      <dgm:spPr/>
      <dgm:t>
        <a:bodyPr/>
        <a:lstStyle/>
        <a:p>
          <a:endParaRPr lang="en-US"/>
        </a:p>
      </dgm:t>
    </dgm:pt>
    <dgm:pt modelId="{0E7D9D28-42B8-4AB6-B813-DBD58637C502}" type="pres">
      <dgm:prSet presAssocID="{0E77C395-B973-4932-8E83-778347F61CB3}" presName="sibTrans" presStyleCnt="0"/>
      <dgm:spPr/>
    </dgm:pt>
    <dgm:pt modelId="{2FC41541-ADCF-4539-A1BE-225FEB7C8A89}" type="pres">
      <dgm:prSet presAssocID="{9E0CAE42-019A-4F45-93FD-E7EEAC3AE07B}" presName="textNode" presStyleLbl="node1" presStyleIdx="5" presStyleCnt="6">
        <dgm:presLayoutVars>
          <dgm:bulletEnabled val="1"/>
        </dgm:presLayoutVars>
      </dgm:prSet>
      <dgm:spPr/>
      <dgm:t>
        <a:bodyPr/>
        <a:lstStyle/>
        <a:p>
          <a:endParaRPr lang="en-US"/>
        </a:p>
      </dgm:t>
    </dgm:pt>
  </dgm:ptLst>
  <dgm:cxnLst>
    <dgm:cxn modelId="{FA8A9749-956A-476B-8C3A-A8148E44342B}" srcId="{32B4A8C9-5F0D-4D98-8159-AD92FADC8B7B}" destId="{8CD79981-A9ED-42C1-A714-75989A11C4B4}" srcOrd="0" destOrd="0" parTransId="{BF151E10-2642-4395-8EE5-68D623CDD616}" sibTransId="{82B5A256-33D8-472F-8EDD-44028F0C5619}"/>
    <dgm:cxn modelId="{CD0A1258-8878-4612-8C5E-127C725CAA66}" srcId="{32B4A8C9-5F0D-4D98-8159-AD92FADC8B7B}" destId="{4C446613-CC0A-422D-B37D-2A06B4F2822F}" srcOrd="2" destOrd="0" parTransId="{73B2F687-4903-49B0-ACE8-6DD4740A9594}" sibTransId="{4A26F12E-5898-4530-9C5E-2B30D288299E}"/>
    <dgm:cxn modelId="{FA76B559-A34B-4389-A5F0-B152AC3DD5EF}" srcId="{32B4A8C9-5F0D-4D98-8159-AD92FADC8B7B}" destId="{4BE886A1-2CB2-4CFE-A879-DA83BDE777B9}" srcOrd="3" destOrd="0" parTransId="{9F12BDAD-48B2-433F-9DBD-D205E192B5A2}" sibTransId="{CB840A3C-0C37-47F0-B031-9DDFC67A593C}"/>
    <dgm:cxn modelId="{BD1EE790-AC73-41E2-886F-8E62E7ACAAA9}" srcId="{32B4A8C9-5F0D-4D98-8159-AD92FADC8B7B}" destId="{1F096973-7034-42C8-BDB4-10D9FDBE5A29}" srcOrd="4" destOrd="0" parTransId="{2847834D-DEEA-4942-8BC8-812D2840FE8A}" sibTransId="{0E77C395-B973-4932-8E83-778347F61CB3}"/>
    <dgm:cxn modelId="{D7260A60-F9B0-4BFE-82A5-4135C2D75958}" type="presOf" srcId="{8CD79981-A9ED-42C1-A714-75989A11C4B4}" destId="{DD0E0B9B-75ED-4896-98B2-AE54A019FBBB}" srcOrd="0" destOrd="0" presId="urn:microsoft.com/office/officeart/2005/8/layout/hProcess9"/>
    <dgm:cxn modelId="{48969C2C-2B54-4CCA-AC6A-31B6CF3C5389}" type="presOf" srcId="{4C446613-CC0A-422D-B37D-2A06B4F2822F}" destId="{C83FA1DA-EC24-43F8-93C7-E8EB8B1CDB5E}" srcOrd="0" destOrd="0" presId="urn:microsoft.com/office/officeart/2005/8/layout/hProcess9"/>
    <dgm:cxn modelId="{18ABC1A8-E059-4CBE-BA3D-818F1670D10E}" type="presOf" srcId="{9E0CAE42-019A-4F45-93FD-E7EEAC3AE07B}" destId="{2FC41541-ADCF-4539-A1BE-225FEB7C8A89}" srcOrd="0" destOrd="0" presId="urn:microsoft.com/office/officeart/2005/8/layout/hProcess9"/>
    <dgm:cxn modelId="{E797E584-7533-4FDC-9EA5-BB622503A66F}" type="presOf" srcId="{4BE886A1-2CB2-4CFE-A879-DA83BDE777B9}" destId="{AFA67D46-1C21-4908-9392-BA54BEDB5DC6}" srcOrd="0" destOrd="0" presId="urn:microsoft.com/office/officeart/2005/8/layout/hProcess9"/>
    <dgm:cxn modelId="{FD566AC2-5237-4325-AFE6-CAB9954BEFAE}" srcId="{32B4A8C9-5F0D-4D98-8159-AD92FADC8B7B}" destId="{4DE5E3F3-02D0-4640-B9C7-42565CA81E8E}" srcOrd="1" destOrd="0" parTransId="{308CE89C-84E6-465B-BC94-BBDED9CD5D52}" sibTransId="{008A0E1D-96E8-447F-A664-75D0C666F8B8}"/>
    <dgm:cxn modelId="{5FE1B16E-6D76-46A5-8FAB-11B5A8626EA4}" type="presOf" srcId="{32B4A8C9-5F0D-4D98-8159-AD92FADC8B7B}" destId="{3656623C-2929-4174-AB1F-7EF6EA369152}" srcOrd="0" destOrd="0" presId="urn:microsoft.com/office/officeart/2005/8/layout/hProcess9"/>
    <dgm:cxn modelId="{751ACF49-5CFB-4809-8D28-A35A73661952}" type="presOf" srcId="{4DE5E3F3-02D0-4640-B9C7-42565CA81E8E}" destId="{C0DEF3AF-E8C8-4107-8EB8-FBE01C6DB86A}" srcOrd="0" destOrd="0" presId="urn:microsoft.com/office/officeart/2005/8/layout/hProcess9"/>
    <dgm:cxn modelId="{4C87DFA6-3B7D-448C-8559-4AE0A8AC8E73}" type="presOf" srcId="{1F096973-7034-42C8-BDB4-10D9FDBE5A29}" destId="{8AE0616D-E1B6-41A5-BA1E-AEAED8663D27}" srcOrd="0" destOrd="0" presId="urn:microsoft.com/office/officeart/2005/8/layout/hProcess9"/>
    <dgm:cxn modelId="{248A9F5E-A7EA-4528-9DFF-FC17EE5CC36F}" srcId="{32B4A8C9-5F0D-4D98-8159-AD92FADC8B7B}" destId="{9E0CAE42-019A-4F45-93FD-E7EEAC3AE07B}" srcOrd="5" destOrd="0" parTransId="{FFB4818B-0777-43B1-8518-0BFE8DD5CA50}" sibTransId="{93F79F3E-0EF6-4496-A509-9F26EF956A7C}"/>
    <dgm:cxn modelId="{14D6FAFE-87FE-4CC0-93FD-D80CBC873863}" type="presParOf" srcId="{3656623C-2929-4174-AB1F-7EF6EA369152}" destId="{1AF7A8E2-69D9-4BC4-BFF5-682C5EAC7583}" srcOrd="0" destOrd="0" presId="urn:microsoft.com/office/officeart/2005/8/layout/hProcess9"/>
    <dgm:cxn modelId="{2E69310D-36B2-4299-9BCC-02FFC1B4DEE2}" type="presParOf" srcId="{3656623C-2929-4174-AB1F-7EF6EA369152}" destId="{B9B901A8-28A0-4221-AA30-5B3F076625E6}" srcOrd="1" destOrd="0" presId="urn:microsoft.com/office/officeart/2005/8/layout/hProcess9"/>
    <dgm:cxn modelId="{C0F40B9F-DFC6-4E42-AADD-865F8783E806}" type="presParOf" srcId="{B9B901A8-28A0-4221-AA30-5B3F076625E6}" destId="{DD0E0B9B-75ED-4896-98B2-AE54A019FBBB}" srcOrd="0" destOrd="0" presId="urn:microsoft.com/office/officeart/2005/8/layout/hProcess9"/>
    <dgm:cxn modelId="{FEB2493F-1A04-4A26-8710-1E83D246CAC2}" type="presParOf" srcId="{B9B901A8-28A0-4221-AA30-5B3F076625E6}" destId="{C629AC3F-C4FC-427B-A196-FBA037B689FE}" srcOrd="1" destOrd="0" presId="urn:microsoft.com/office/officeart/2005/8/layout/hProcess9"/>
    <dgm:cxn modelId="{3FBA6ABC-EAE2-4DC1-ACE1-BBEFBCDE6B41}" type="presParOf" srcId="{B9B901A8-28A0-4221-AA30-5B3F076625E6}" destId="{C0DEF3AF-E8C8-4107-8EB8-FBE01C6DB86A}" srcOrd="2" destOrd="0" presId="urn:microsoft.com/office/officeart/2005/8/layout/hProcess9"/>
    <dgm:cxn modelId="{74741B41-D0C5-433B-A1EA-35E69C65162D}" type="presParOf" srcId="{B9B901A8-28A0-4221-AA30-5B3F076625E6}" destId="{4EC89D6B-61E3-41D5-99CE-8B79C9772008}" srcOrd="3" destOrd="0" presId="urn:microsoft.com/office/officeart/2005/8/layout/hProcess9"/>
    <dgm:cxn modelId="{6114D8A5-FD93-4908-BF0A-F88B1223566F}" type="presParOf" srcId="{B9B901A8-28A0-4221-AA30-5B3F076625E6}" destId="{C83FA1DA-EC24-43F8-93C7-E8EB8B1CDB5E}" srcOrd="4" destOrd="0" presId="urn:microsoft.com/office/officeart/2005/8/layout/hProcess9"/>
    <dgm:cxn modelId="{793337FD-7D19-4B7F-8455-E6CD2C1CE856}" type="presParOf" srcId="{B9B901A8-28A0-4221-AA30-5B3F076625E6}" destId="{3648A131-0FDC-4E97-8768-0AADDC12B6EF}" srcOrd="5" destOrd="0" presId="urn:microsoft.com/office/officeart/2005/8/layout/hProcess9"/>
    <dgm:cxn modelId="{2DE21786-7CC3-45CD-AE73-EE9B75F8F6D6}" type="presParOf" srcId="{B9B901A8-28A0-4221-AA30-5B3F076625E6}" destId="{AFA67D46-1C21-4908-9392-BA54BEDB5DC6}" srcOrd="6" destOrd="0" presId="urn:microsoft.com/office/officeart/2005/8/layout/hProcess9"/>
    <dgm:cxn modelId="{E7B5A8D0-40EC-488D-AF3F-4FEC992953B3}" type="presParOf" srcId="{B9B901A8-28A0-4221-AA30-5B3F076625E6}" destId="{4EA27E99-DDD1-42A5-BE66-979812E3AC9D}" srcOrd="7" destOrd="0" presId="urn:microsoft.com/office/officeart/2005/8/layout/hProcess9"/>
    <dgm:cxn modelId="{7D9E6C76-D551-4FA0-A077-B717A1A48440}" type="presParOf" srcId="{B9B901A8-28A0-4221-AA30-5B3F076625E6}" destId="{8AE0616D-E1B6-41A5-BA1E-AEAED8663D27}" srcOrd="8" destOrd="0" presId="urn:microsoft.com/office/officeart/2005/8/layout/hProcess9"/>
    <dgm:cxn modelId="{9AF3CB58-8010-4E68-BDCC-EEF440035F5C}" type="presParOf" srcId="{B9B901A8-28A0-4221-AA30-5B3F076625E6}" destId="{0E7D9D28-42B8-4AB6-B813-DBD58637C502}" srcOrd="9" destOrd="0" presId="urn:microsoft.com/office/officeart/2005/8/layout/hProcess9"/>
    <dgm:cxn modelId="{153707EE-D51A-45D9-9A20-097BEB9BDFE1}" type="presParOf" srcId="{B9B901A8-28A0-4221-AA30-5B3F076625E6}" destId="{2FC41541-ADCF-4539-A1BE-225FEB7C8A89}" srcOrd="1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952C7-44C0-4C61-BF56-194B66999141}">
      <dsp:nvSpPr>
        <dsp:cNvPr id="0" name=""/>
        <dsp:cNvSpPr/>
      </dsp:nvSpPr>
      <dsp:spPr>
        <a:xfrm>
          <a:off x="0" y="0"/>
          <a:ext cx="5760717" cy="547624"/>
        </a:xfrm>
        <a:prstGeom prst="roundRect">
          <a:avLst>
            <a:gd name="adj" fmla="val 10000"/>
          </a:avLst>
        </a:prstGeom>
        <a:solidFill>
          <a:schemeClr val="accent2">
            <a:shade val="8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Best source of nutrition for babies</a:t>
          </a:r>
        </a:p>
      </dsp:txBody>
      <dsp:txXfrm>
        <a:off x="16039" y="16039"/>
        <a:ext cx="5123514" cy="515546"/>
      </dsp:txXfrm>
    </dsp:sp>
    <dsp:sp modelId="{7AE4CD4F-9A35-4381-BBE0-6868F90935D8}">
      <dsp:nvSpPr>
        <dsp:cNvPr id="0" name=""/>
        <dsp:cNvSpPr/>
      </dsp:nvSpPr>
      <dsp:spPr>
        <a:xfrm>
          <a:off x="482460" y="647192"/>
          <a:ext cx="5760717" cy="547624"/>
        </a:xfrm>
        <a:prstGeom prst="roundRect">
          <a:avLst>
            <a:gd name="adj" fmla="val 10000"/>
          </a:avLst>
        </a:prstGeom>
        <a:solidFill>
          <a:schemeClr val="accent2">
            <a:shade val="80000"/>
            <a:hueOff val="183474"/>
            <a:satOff val="-13330"/>
            <a:lumOff val="1130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Mother’s milk changes to meet the nutritional needs of the baby</a:t>
          </a:r>
        </a:p>
      </dsp:txBody>
      <dsp:txXfrm>
        <a:off x="498499" y="663231"/>
        <a:ext cx="4890223" cy="515546"/>
      </dsp:txXfrm>
    </dsp:sp>
    <dsp:sp modelId="{9D0AD2CB-37C3-4CFA-A223-AA0F75959B78}">
      <dsp:nvSpPr>
        <dsp:cNvPr id="0" name=""/>
        <dsp:cNvSpPr/>
      </dsp:nvSpPr>
      <dsp:spPr>
        <a:xfrm>
          <a:off x="957719" y="1294385"/>
          <a:ext cx="5760717" cy="547624"/>
        </a:xfrm>
        <a:prstGeom prst="roundRect">
          <a:avLst>
            <a:gd name="adj" fmla="val 10000"/>
          </a:avLst>
        </a:prstGeom>
        <a:solidFill>
          <a:schemeClr val="accent2">
            <a:shade val="80000"/>
            <a:hueOff val="366949"/>
            <a:satOff val="-26659"/>
            <a:lumOff val="2260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Protects babies against illnesses and diseases</a:t>
          </a:r>
        </a:p>
      </dsp:txBody>
      <dsp:txXfrm>
        <a:off x="973758" y="1310424"/>
        <a:ext cx="4897424" cy="515546"/>
      </dsp:txXfrm>
    </dsp:sp>
    <dsp:sp modelId="{28566A88-075F-481E-8DD5-82DABC4AB727}">
      <dsp:nvSpPr>
        <dsp:cNvPr id="0" name=""/>
        <dsp:cNvSpPr/>
      </dsp:nvSpPr>
      <dsp:spPr>
        <a:xfrm>
          <a:off x="1440179" y="1941577"/>
          <a:ext cx="5760717" cy="547624"/>
        </a:xfrm>
        <a:prstGeom prst="roundRect">
          <a:avLst>
            <a:gd name="adj" fmla="val 10000"/>
          </a:avLst>
        </a:prstGeom>
        <a:solidFill>
          <a:schemeClr val="accent2">
            <a:shade val="80000"/>
            <a:hueOff val="550423"/>
            <a:satOff val="-39989"/>
            <a:lumOff val="3390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Stronger immune systems</a:t>
          </a:r>
        </a:p>
      </dsp:txBody>
      <dsp:txXfrm>
        <a:off x="1456218" y="1957616"/>
        <a:ext cx="4890223" cy="515546"/>
      </dsp:txXfrm>
    </dsp:sp>
    <dsp:sp modelId="{524B99F9-69F7-46FC-81E9-A17AFAD07CDB}">
      <dsp:nvSpPr>
        <dsp:cNvPr id="0" name=""/>
        <dsp:cNvSpPr/>
      </dsp:nvSpPr>
      <dsp:spPr>
        <a:xfrm>
          <a:off x="5404761" y="419430"/>
          <a:ext cx="355955" cy="355955"/>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5484851" y="419430"/>
        <a:ext cx="195775" cy="267856"/>
      </dsp:txXfrm>
    </dsp:sp>
    <dsp:sp modelId="{F8989E99-38F9-45F6-B674-1AC451FE70CA}">
      <dsp:nvSpPr>
        <dsp:cNvPr id="0" name=""/>
        <dsp:cNvSpPr/>
      </dsp:nvSpPr>
      <dsp:spPr>
        <a:xfrm>
          <a:off x="5887221" y="1066623"/>
          <a:ext cx="355955" cy="355955"/>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5967311" y="1066623"/>
        <a:ext cx="195775" cy="267856"/>
      </dsp:txXfrm>
    </dsp:sp>
    <dsp:sp modelId="{75DF971A-574F-4489-9D5B-D8826EA8FC59}">
      <dsp:nvSpPr>
        <dsp:cNvPr id="0" name=""/>
        <dsp:cNvSpPr/>
      </dsp:nvSpPr>
      <dsp:spPr>
        <a:xfrm>
          <a:off x="6362481" y="1713815"/>
          <a:ext cx="355955" cy="355955"/>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6442571" y="1713815"/>
        <a:ext cx="195775" cy="267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7A8E2-69D9-4BC4-BFF5-682C5EAC7583}">
      <dsp:nvSpPr>
        <dsp:cNvPr id="0" name=""/>
        <dsp:cNvSpPr/>
      </dsp:nvSpPr>
      <dsp:spPr>
        <a:xfrm>
          <a:off x="540067" y="0"/>
          <a:ext cx="6120762" cy="248920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E0B9B-75ED-4896-98B2-AE54A019FBBB}">
      <dsp:nvSpPr>
        <dsp:cNvPr id="0" name=""/>
        <dsp:cNvSpPr/>
      </dsp:nvSpPr>
      <dsp:spPr>
        <a:xfrm>
          <a:off x="1977" y="746760"/>
          <a:ext cx="1151510" cy="995680"/>
        </a:xfrm>
        <a:prstGeom prst="roundRect">
          <a:avLst/>
        </a:prstGeom>
        <a:solidFill>
          <a:schemeClr val="accent2">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Lower risk of: </a:t>
          </a:r>
        </a:p>
      </dsp:txBody>
      <dsp:txXfrm>
        <a:off x="50582" y="795365"/>
        <a:ext cx="1054300" cy="898470"/>
      </dsp:txXfrm>
    </dsp:sp>
    <dsp:sp modelId="{C0DEF3AF-E8C8-4107-8EB8-FBE01C6DB86A}">
      <dsp:nvSpPr>
        <dsp:cNvPr id="0" name=""/>
        <dsp:cNvSpPr/>
      </dsp:nvSpPr>
      <dsp:spPr>
        <a:xfrm>
          <a:off x="1211063" y="746760"/>
          <a:ext cx="1151510" cy="995680"/>
        </a:xfrm>
        <a:prstGeom prst="roundRect">
          <a:avLst/>
        </a:prstGeom>
        <a:solidFill>
          <a:schemeClr val="accent2">
            <a:shade val="80000"/>
            <a:hueOff val="110085"/>
            <a:satOff val="-7998"/>
            <a:lumOff val="67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Asthma</a:t>
          </a:r>
        </a:p>
      </dsp:txBody>
      <dsp:txXfrm>
        <a:off x="1259668" y="795365"/>
        <a:ext cx="1054300" cy="898470"/>
      </dsp:txXfrm>
    </dsp:sp>
    <dsp:sp modelId="{C83FA1DA-EC24-43F8-93C7-E8EB8B1CDB5E}">
      <dsp:nvSpPr>
        <dsp:cNvPr id="0" name=""/>
        <dsp:cNvSpPr/>
      </dsp:nvSpPr>
      <dsp:spPr>
        <a:xfrm>
          <a:off x="2420150" y="746760"/>
          <a:ext cx="1151510" cy="995680"/>
        </a:xfrm>
        <a:prstGeom prst="roundRect">
          <a:avLst/>
        </a:prstGeom>
        <a:solidFill>
          <a:schemeClr val="accent2">
            <a:shade val="80000"/>
            <a:hueOff val="220169"/>
            <a:satOff val="-15996"/>
            <a:lumOff val="1356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Obesity </a:t>
          </a:r>
        </a:p>
      </dsp:txBody>
      <dsp:txXfrm>
        <a:off x="2468755" y="795365"/>
        <a:ext cx="1054300" cy="898470"/>
      </dsp:txXfrm>
    </dsp:sp>
    <dsp:sp modelId="{AFA67D46-1C21-4908-9392-BA54BEDB5DC6}">
      <dsp:nvSpPr>
        <dsp:cNvPr id="0" name=""/>
        <dsp:cNvSpPr/>
      </dsp:nvSpPr>
      <dsp:spPr>
        <a:xfrm>
          <a:off x="3600449" y="756558"/>
          <a:ext cx="1151510" cy="995680"/>
        </a:xfrm>
        <a:prstGeom prst="roundRect">
          <a:avLst/>
        </a:prstGeom>
        <a:solidFill>
          <a:schemeClr val="accent2">
            <a:shade val="80000"/>
            <a:hueOff val="330254"/>
            <a:satOff val="-23993"/>
            <a:lumOff val="2034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Type 1 diabetes</a:t>
          </a:r>
        </a:p>
      </dsp:txBody>
      <dsp:txXfrm>
        <a:off x="3649054" y="805163"/>
        <a:ext cx="1054300" cy="898470"/>
      </dsp:txXfrm>
    </dsp:sp>
    <dsp:sp modelId="{8AE0616D-E1B6-41A5-BA1E-AEAED8663D27}">
      <dsp:nvSpPr>
        <dsp:cNvPr id="0" name=""/>
        <dsp:cNvSpPr/>
      </dsp:nvSpPr>
      <dsp:spPr>
        <a:xfrm>
          <a:off x="4838322" y="746760"/>
          <a:ext cx="1151510" cy="995680"/>
        </a:xfrm>
        <a:prstGeom prst="roundRect">
          <a:avLst/>
        </a:prstGeom>
        <a:solidFill>
          <a:schemeClr val="accent2">
            <a:shade val="80000"/>
            <a:hueOff val="440338"/>
            <a:satOff val="-31991"/>
            <a:lumOff val="2712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Sudden Infant Death Syndrome (SIDS) </a:t>
          </a:r>
        </a:p>
      </dsp:txBody>
      <dsp:txXfrm>
        <a:off x="4886927" y="795365"/>
        <a:ext cx="1054300" cy="898470"/>
      </dsp:txXfrm>
    </dsp:sp>
    <dsp:sp modelId="{2FC41541-ADCF-4539-A1BE-225FEB7C8A89}">
      <dsp:nvSpPr>
        <dsp:cNvPr id="0" name=""/>
        <dsp:cNvSpPr/>
      </dsp:nvSpPr>
      <dsp:spPr>
        <a:xfrm>
          <a:off x="6047408" y="746760"/>
          <a:ext cx="1151510" cy="995680"/>
        </a:xfrm>
        <a:prstGeom prst="roundRect">
          <a:avLst/>
        </a:prstGeom>
        <a:solidFill>
          <a:schemeClr val="accent2">
            <a:shade val="80000"/>
            <a:hueOff val="550423"/>
            <a:satOff val="-39989"/>
            <a:lumOff val="3390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Fewer ear infections</a:t>
          </a:r>
        </a:p>
      </dsp:txBody>
      <dsp:txXfrm>
        <a:off x="6096013" y="795365"/>
        <a:ext cx="1054300" cy="8984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BC4C7-7F4A-4CE2-95AE-9321DECD573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8E737-FAC2-4128-8B63-B5FB2F4F77B6}" type="slidenum">
              <a:rPr lang="en-US" smtClean="0"/>
              <a:t>‹#›</a:t>
            </a:fld>
            <a:endParaRPr lang="en-US"/>
          </a:p>
        </p:txBody>
      </p:sp>
    </p:spTree>
    <p:extLst>
      <p:ext uri="{BB962C8B-B14F-4D97-AF65-F5344CB8AC3E}">
        <p14:creationId xmlns:p14="http://schemas.microsoft.com/office/powerpoint/2010/main" val="1930644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Jennifer, and I am a registered nurse (RN) and an international board-certified lactation consultant (IBCLC) in the labor and delivery unit at Wayne Healthcare in Greenville, Ohio. I have been a registered nurse for 33 years, and a lactation consultant for over two years. This presentation aims to educate you on expressing colostrum before delivery, how to properly store the colostrum, and the benefits it can provide to your newborn. </a:t>
            </a:r>
          </a:p>
        </p:txBody>
      </p:sp>
      <p:sp>
        <p:nvSpPr>
          <p:cNvPr id="4" name="Slide Number Placeholder 3"/>
          <p:cNvSpPr>
            <a:spLocks noGrp="1"/>
          </p:cNvSpPr>
          <p:nvPr>
            <p:ph type="sldNum" sz="quarter" idx="5"/>
          </p:nvPr>
        </p:nvSpPr>
        <p:spPr/>
        <p:txBody>
          <a:bodyPr/>
          <a:lstStyle/>
          <a:p>
            <a:fld id="{21165542-126D-436C-97D9-275C06A8BC9E}" type="slidenum">
              <a:rPr lang="en-US" smtClean="0"/>
              <a:t>2</a:t>
            </a:fld>
            <a:endParaRPr lang="en-US"/>
          </a:p>
        </p:txBody>
      </p:sp>
    </p:spTree>
    <p:extLst>
      <p:ext uri="{BB962C8B-B14F-4D97-AF65-F5344CB8AC3E}">
        <p14:creationId xmlns:p14="http://schemas.microsoft.com/office/powerpoint/2010/main" val="1469140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in this kit are informational sheets from Lactation Education Resources ( Lactation Education Resources, 2025), Also included are some medicine cups that they can use for collecting drops of colostrum, a sterile syringe, and a sterile container in which you can store the breastmilk ( Centers for Disease Control and Prevention, 2025).  I also included my business card so you can get in touch with me if you have any questions. </a:t>
            </a:r>
          </a:p>
        </p:txBody>
      </p:sp>
      <p:sp>
        <p:nvSpPr>
          <p:cNvPr id="4" name="Slide Number Placeholder 3"/>
          <p:cNvSpPr>
            <a:spLocks noGrp="1"/>
          </p:cNvSpPr>
          <p:nvPr>
            <p:ph type="sldNum" sz="quarter" idx="5"/>
          </p:nvPr>
        </p:nvSpPr>
        <p:spPr/>
        <p:txBody>
          <a:bodyPr/>
          <a:lstStyle/>
          <a:p>
            <a:fld id="{59549410-350D-4294-8A7E-5520575F17F0}" type="slidenum">
              <a:rPr lang="en-US" smtClean="0"/>
              <a:t>11</a:t>
            </a:fld>
            <a:endParaRPr lang="en-US"/>
          </a:p>
        </p:txBody>
      </p:sp>
    </p:spTree>
    <p:extLst>
      <p:ext uri="{BB962C8B-B14F-4D97-AF65-F5344CB8AC3E}">
        <p14:creationId xmlns:p14="http://schemas.microsoft.com/office/powerpoint/2010/main" val="47532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your folder, you will find an informational sheet titled “ Breastfeeding Begins Before Birth.” This informational sheet contains information on how to prepare for breastfeeding before you give birth. (Lactation Education Resources, 2025).  It is essential to learn as much as possible before delivery. You can sign up for a breastfeeding class at Wayne HealthCare, read a breastfeeding book, or talk to a healthcare provider who is knowledgeable about breastfeeding. You may contact me at Wayne Healthcare at any point before, during, or after you give birth. I will be more than happy to answer any questions you may have.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549410-350D-4294-8A7E-5520575F17F0}" type="slidenum">
              <a:rPr lang="en-US" smtClean="0"/>
              <a:t>12</a:t>
            </a:fld>
            <a:endParaRPr lang="en-US"/>
          </a:p>
        </p:txBody>
      </p:sp>
    </p:spTree>
    <p:extLst>
      <p:ext uri="{BB962C8B-B14F-4D97-AF65-F5344CB8AC3E}">
        <p14:creationId xmlns:p14="http://schemas.microsoft.com/office/powerpoint/2010/main" val="190850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3A61F-400A-601E-AE9F-8B4CE4BA4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D9B1-05F0-9F48-D1C7-43D6BAC88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E0870-B1F0-DE2E-2253-CC560F2A18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next educational sheet provided in your folder is titled “ Hand Expression”.  This informational sheet outlines the steps to hand expression. This also includes a link to a video made by Stanford University that the mothers can view if you wish ( Lactation Education Resources,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Women have found that they can express colostrum more effectively by hand expression. You can follow this guide and express drops of colostrum into the medicine cup provided. After you are done expressing, you can collect the colostrum with the provided syringe.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68BAE3A-9E25-A16C-CF17-4C2214A17C28}"/>
              </a:ext>
            </a:extLst>
          </p:cNvPr>
          <p:cNvSpPr>
            <a:spLocks noGrp="1"/>
          </p:cNvSpPr>
          <p:nvPr>
            <p:ph type="sldNum" sz="quarter" idx="5"/>
          </p:nvPr>
        </p:nvSpPr>
        <p:spPr/>
        <p:txBody>
          <a:bodyPr/>
          <a:lstStyle/>
          <a:p>
            <a:fld id="{59549410-350D-4294-8A7E-5520575F17F0}" type="slidenum">
              <a:rPr lang="en-US" smtClean="0"/>
              <a:t>13</a:t>
            </a:fld>
            <a:endParaRPr lang="en-US"/>
          </a:p>
        </p:txBody>
      </p:sp>
    </p:spTree>
    <p:extLst>
      <p:ext uri="{BB962C8B-B14F-4D97-AF65-F5344CB8AC3E}">
        <p14:creationId xmlns:p14="http://schemas.microsoft.com/office/powerpoint/2010/main" val="290351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07252-3506-D7E8-4BA4-062351514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6AD15-3E26-B627-B390-67925E926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6CB12-F0E6-E542-E84C-283D756D68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next educational sheet provided in your folder is titled “ Hands on Pumping”.  This informational sheet outlines the steps for hands-on pumping using a breast pump. This also includes a link to a video made by Stanford University that the mothers can view if you wish ( Lactation Education Resources, 2025). Some women are more comfortable, or have better luck expressing colostrum with either a hand pump or an electric pump. Whatever you chose to use is totally up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18A2824-77C2-FF6A-6DD5-B39118FAF620}"/>
              </a:ext>
            </a:extLst>
          </p:cNvPr>
          <p:cNvSpPr>
            <a:spLocks noGrp="1"/>
          </p:cNvSpPr>
          <p:nvPr>
            <p:ph type="sldNum" sz="quarter" idx="5"/>
          </p:nvPr>
        </p:nvSpPr>
        <p:spPr/>
        <p:txBody>
          <a:bodyPr/>
          <a:lstStyle/>
          <a:p>
            <a:fld id="{59549410-350D-4294-8A7E-5520575F17F0}" type="slidenum">
              <a:rPr lang="en-US" smtClean="0"/>
              <a:t>14</a:t>
            </a:fld>
            <a:endParaRPr lang="en-US"/>
          </a:p>
        </p:txBody>
      </p:sp>
    </p:spTree>
    <p:extLst>
      <p:ext uri="{BB962C8B-B14F-4D97-AF65-F5344CB8AC3E}">
        <p14:creationId xmlns:p14="http://schemas.microsoft.com/office/powerpoint/2010/main" val="93547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E5755-4123-3936-B011-4FA59849A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56013-7E38-9374-B44F-947EC2A0C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CDB98-81B6-F0C3-3157-B92BCE2765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toolkit includes an educational sheet from Lactation Education Resource titled “ Storage and Handling of Breastmilk.” This handout details how pumped breastmilk should be stored. It includes how long breastmilk is good for at room temperature, in the refrigerator, and in the freezer. It explains what types of storage containers are safe to use and the proper ways to thaw it. It also discusses how to transport breast milk safely (Lactation Education Resources, 2025). Please review this informational sheet and follow the guidelines for the safe storage and handling of your breast milk. </a:t>
            </a:r>
            <a:endParaRPr lang="en-US" dirty="0"/>
          </a:p>
        </p:txBody>
      </p:sp>
      <p:sp>
        <p:nvSpPr>
          <p:cNvPr id="4" name="Slide Number Placeholder 3">
            <a:extLst>
              <a:ext uri="{FF2B5EF4-FFF2-40B4-BE49-F238E27FC236}">
                <a16:creationId xmlns:a16="http://schemas.microsoft.com/office/drawing/2014/main" id="{8E792D6E-FCFC-7198-0159-1C2B0F0B8F86}"/>
              </a:ext>
            </a:extLst>
          </p:cNvPr>
          <p:cNvSpPr>
            <a:spLocks noGrp="1"/>
          </p:cNvSpPr>
          <p:nvPr>
            <p:ph type="sldNum" sz="quarter" idx="5"/>
          </p:nvPr>
        </p:nvSpPr>
        <p:spPr/>
        <p:txBody>
          <a:bodyPr/>
          <a:lstStyle/>
          <a:p>
            <a:fld id="{59549410-350D-4294-8A7E-5520575F17F0}" type="slidenum">
              <a:rPr lang="en-US" smtClean="0"/>
              <a:t>15</a:t>
            </a:fld>
            <a:endParaRPr lang="en-US"/>
          </a:p>
        </p:txBody>
      </p:sp>
    </p:spTree>
    <p:extLst>
      <p:ext uri="{BB962C8B-B14F-4D97-AF65-F5344CB8AC3E}">
        <p14:creationId xmlns:p14="http://schemas.microsoft.com/office/powerpoint/2010/main" val="2710517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in your kit are 5 mL sterile syringes with caps, medicine cups, and a 3-oz sterile </a:t>
            </a:r>
            <a:r>
              <a:rPr lang="en-US" dirty="0" err="1"/>
              <a:t>Medela</a:t>
            </a:r>
            <a:r>
              <a:rPr lang="en-US" dirty="0"/>
              <a:t> bottle.  The containers do not have to be sterile, but I wanted to ensure the cleanest and safest means possible, so I chose to include the sterile containers. </a:t>
            </a:r>
          </a:p>
          <a:p>
            <a:r>
              <a:rPr lang="en-US" dirty="0"/>
              <a:t>You may use the medicine cup for hand expression if you choose to hand express. Whatever drops of colostrum you get, you may pull them up into the syringe. The syringe can be kept in the refrigerator between collection times and more drops can be slowly added to the syringe. Some women may only get a few drops of colostrum at a time, but that is ok. Every drop can be saved. Even if you only get 1 or 2 mL’s total, that may be all that is needed just in case your baby needs supplemented after delivery for whatever reason.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a:t>
            </a:r>
            <a:r>
              <a:rPr lang="en-US" dirty="0" err="1"/>
              <a:t>Larobina</a:t>
            </a:r>
            <a:r>
              <a:rPr lang="en-US" dirty="0"/>
              <a:t> et al. ( 2024), evidence shows no significant differences in the nutritional and  immunological properties or bacterial contamination of EBM stored in the three container types. The guidelines recommend the use of either plastic bags, or storage containers made of plastic or glass. Plastic containers were probably slightly preferable to glass bottles due to the adherence of immune cells to glass.  Evidence showed that each container type had different practical advantages and minimal influence on milk quality; hence, any container was suitable.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chose to put your colostrum in a storage bag that is made for breast milk as well. </a:t>
            </a:r>
          </a:p>
          <a:p>
            <a:endParaRPr lang="en-US" dirty="0"/>
          </a:p>
        </p:txBody>
      </p:sp>
      <p:sp>
        <p:nvSpPr>
          <p:cNvPr id="4" name="Slide Number Placeholder 3"/>
          <p:cNvSpPr>
            <a:spLocks noGrp="1"/>
          </p:cNvSpPr>
          <p:nvPr>
            <p:ph type="sldNum" sz="quarter" idx="5"/>
          </p:nvPr>
        </p:nvSpPr>
        <p:spPr/>
        <p:txBody>
          <a:bodyPr/>
          <a:lstStyle/>
          <a:p>
            <a:fld id="{59549410-350D-4294-8A7E-5520575F17F0}" type="slidenum">
              <a:rPr lang="en-US" smtClean="0"/>
              <a:t>16</a:t>
            </a:fld>
            <a:endParaRPr lang="en-US"/>
          </a:p>
        </p:txBody>
      </p:sp>
    </p:spTree>
    <p:extLst>
      <p:ext uri="{BB962C8B-B14F-4D97-AF65-F5344CB8AC3E}">
        <p14:creationId xmlns:p14="http://schemas.microsoft.com/office/powerpoint/2010/main" val="65325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Freshly expressed breast milk may be stored at room temperature for 4-6 hours. If you are not going to use it within that time frame, place it in the refrigerator for between 4-8 days. If you are not going to use refrigerated breastmilk within that time frame, place it in a regular freezer for up to 3 months or in a deep freezer for up to one full year (Lactation Education Resources, 2025). </a:t>
            </a:r>
          </a:p>
        </p:txBody>
      </p:sp>
      <p:sp>
        <p:nvSpPr>
          <p:cNvPr id="4" name="Slide Number Placeholder 3"/>
          <p:cNvSpPr>
            <a:spLocks noGrp="1"/>
          </p:cNvSpPr>
          <p:nvPr>
            <p:ph type="sldNum" sz="quarter" idx="5"/>
          </p:nvPr>
        </p:nvSpPr>
        <p:spPr/>
        <p:txBody>
          <a:bodyPr/>
          <a:lstStyle/>
          <a:p>
            <a:fld id="{21165542-126D-436C-97D9-275C06A8BC9E}" type="slidenum">
              <a:rPr lang="en-US" smtClean="0"/>
              <a:t>17</a:t>
            </a:fld>
            <a:endParaRPr lang="en-US"/>
          </a:p>
        </p:txBody>
      </p:sp>
    </p:spTree>
    <p:extLst>
      <p:ext uri="{BB962C8B-B14F-4D97-AF65-F5344CB8AC3E}">
        <p14:creationId xmlns:p14="http://schemas.microsoft.com/office/powerpoint/2010/main" val="71698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B51DE-8885-E2B6-D1C7-E0A6C291F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D9EE9-278D-4E45-0FA3-911F48B61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C98B0-8A05-B42B-FF5A-F83A15C04A7A}"/>
              </a:ext>
            </a:extLst>
          </p:cNvPr>
          <p:cNvSpPr>
            <a:spLocks noGrp="1"/>
          </p:cNvSpPr>
          <p:nvPr>
            <p:ph type="body" idx="1"/>
          </p:nvPr>
        </p:nvSpPr>
        <p:spPr/>
        <p:txBody>
          <a:bodyPr/>
          <a:lstStyle/>
          <a:p>
            <a:pPr marL="0" indent="0">
              <a:buNone/>
            </a:pPr>
            <a:r>
              <a:rPr lang="en-US" dirty="0"/>
              <a:t>Layering breastmilk:</a:t>
            </a:r>
          </a:p>
          <a:p>
            <a:pPr marL="0" indent="0">
              <a:buNone/>
            </a:pPr>
            <a:r>
              <a:rPr lang="en-US" dirty="0"/>
              <a:t>It is recommended to chill freshly expressed milk before adding it to already chilled breastmilk. </a:t>
            </a:r>
          </a:p>
          <a:p>
            <a:pPr marL="0" indent="0">
              <a:buNone/>
            </a:pPr>
            <a:r>
              <a:rPr lang="en-US" dirty="0"/>
              <a:t>Place refrigerated breastmilk in the freezer if you are uncertain when you are going to use it.</a:t>
            </a:r>
          </a:p>
          <a:p>
            <a:endParaRPr lang="en-US" dirty="0"/>
          </a:p>
        </p:txBody>
      </p:sp>
      <p:sp>
        <p:nvSpPr>
          <p:cNvPr id="4" name="Slide Number Placeholder 3">
            <a:extLst>
              <a:ext uri="{FF2B5EF4-FFF2-40B4-BE49-F238E27FC236}">
                <a16:creationId xmlns:a16="http://schemas.microsoft.com/office/drawing/2014/main" id="{56184751-FE1A-FD7F-3CA1-FE166E20A32F}"/>
              </a:ext>
            </a:extLst>
          </p:cNvPr>
          <p:cNvSpPr>
            <a:spLocks noGrp="1"/>
          </p:cNvSpPr>
          <p:nvPr>
            <p:ph type="sldNum" sz="quarter" idx="5"/>
          </p:nvPr>
        </p:nvSpPr>
        <p:spPr/>
        <p:txBody>
          <a:bodyPr/>
          <a:lstStyle/>
          <a:p>
            <a:fld id="{21165542-126D-436C-97D9-275C06A8BC9E}" type="slidenum">
              <a:rPr lang="en-US" smtClean="0"/>
              <a:t>18</a:t>
            </a:fld>
            <a:endParaRPr lang="en-US"/>
          </a:p>
        </p:txBody>
      </p:sp>
    </p:spTree>
    <p:extLst>
      <p:ext uri="{BB962C8B-B14F-4D97-AF65-F5344CB8AC3E}">
        <p14:creationId xmlns:p14="http://schemas.microsoft.com/office/powerpoint/2010/main" val="248076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65E24-3FBD-3754-ABE0-26ABA3E98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0445C-5B37-46C9-80B6-62A68AE11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48E5D-27F9-8308-239F-13C7D1A4AE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8C2F47-F0BB-E79C-3238-AB664A7D171E}"/>
              </a:ext>
            </a:extLst>
          </p:cNvPr>
          <p:cNvSpPr>
            <a:spLocks noGrp="1"/>
          </p:cNvSpPr>
          <p:nvPr>
            <p:ph type="sldNum" sz="quarter" idx="5"/>
          </p:nvPr>
        </p:nvSpPr>
        <p:spPr/>
        <p:txBody>
          <a:bodyPr/>
          <a:lstStyle/>
          <a:p>
            <a:fld id="{21165542-126D-436C-97D9-275C06A8BC9E}" type="slidenum">
              <a:rPr lang="en-US" smtClean="0"/>
              <a:t>19</a:t>
            </a:fld>
            <a:endParaRPr lang="en-US"/>
          </a:p>
        </p:txBody>
      </p:sp>
    </p:spTree>
    <p:extLst>
      <p:ext uri="{BB962C8B-B14F-4D97-AF65-F5344CB8AC3E}">
        <p14:creationId xmlns:p14="http://schemas.microsoft.com/office/powerpoint/2010/main" val="302677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included in your kit is my business card. I have included my lactation office phone number and email address for your convenience. You can contact me by phone or email at any time, either before delivery or after. I will be happy to assist you in any way I can.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According to Raju (2022), a survey identified several specific factors that can affect breastfeeding continuation in the United States. One of these factors included  the lack of availability of lactation consultants, especially in rural areas. Wayne HealthCare is located in a rural area, so we have very few lactation consults. The lack of support from lactation consultants has been shown to reduce the rate of exclusive breastfeeding ( Raju, 2022). For this reason, it was essential to include my business card in every toolkit. My business card contains information about how to reach me via phone or email.  </a:t>
            </a:r>
          </a:p>
          <a:p>
            <a:endParaRPr lang="en-US" dirty="0"/>
          </a:p>
        </p:txBody>
      </p:sp>
      <p:sp>
        <p:nvSpPr>
          <p:cNvPr id="4" name="Slide Number Placeholder 3"/>
          <p:cNvSpPr>
            <a:spLocks noGrp="1"/>
          </p:cNvSpPr>
          <p:nvPr>
            <p:ph type="sldNum" sz="quarter" idx="5"/>
          </p:nvPr>
        </p:nvSpPr>
        <p:spPr/>
        <p:txBody>
          <a:bodyPr/>
          <a:lstStyle/>
          <a:p>
            <a:fld id="{59549410-350D-4294-8A7E-5520575F17F0}" type="slidenum">
              <a:rPr lang="en-US" smtClean="0"/>
              <a:t>20</a:t>
            </a:fld>
            <a:endParaRPr lang="en-US"/>
          </a:p>
        </p:txBody>
      </p:sp>
    </p:spTree>
    <p:extLst>
      <p:ext uri="{BB962C8B-B14F-4D97-AF65-F5344CB8AC3E}">
        <p14:creationId xmlns:p14="http://schemas.microsoft.com/office/powerpoint/2010/main" val="401117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PowerPoint, participants will be able to:</a:t>
            </a:r>
          </a:p>
          <a:p>
            <a:pPr marL="0" indent="0">
              <a:buNone/>
            </a:pPr>
            <a:r>
              <a:rPr lang="en-US" sz="1200" dirty="0">
                <a:solidFill>
                  <a:schemeClr val="tx1"/>
                </a:solidFill>
              </a:rPr>
              <a:t>1) Verbalize the Academy of Breastfeeding Medicine recommendations for exclusive breastfeeding.</a:t>
            </a:r>
          </a:p>
          <a:p>
            <a:pPr marL="0" indent="0">
              <a:buNone/>
            </a:pPr>
            <a:r>
              <a:rPr lang="en-US" sz="1200" dirty="0">
                <a:solidFill>
                  <a:schemeClr val="tx1"/>
                </a:solidFill>
              </a:rPr>
              <a:t>2) Identify the benefits of breastfeeding.</a:t>
            </a:r>
          </a:p>
          <a:p>
            <a:pPr marL="0" indent="0">
              <a:buNone/>
            </a:pPr>
            <a:r>
              <a:rPr lang="en-US" sz="1200" dirty="0">
                <a:solidFill>
                  <a:schemeClr val="tx1"/>
                </a:solidFill>
              </a:rPr>
              <a:t>3) Verbalize how to express colostrum before delivery</a:t>
            </a:r>
          </a:p>
          <a:p>
            <a:pPr marL="0" indent="0">
              <a:buNone/>
            </a:pPr>
            <a:r>
              <a:rPr lang="en-US" sz="1200" dirty="0">
                <a:solidFill>
                  <a:schemeClr val="tx1"/>
                </a:solidFill>
              </a:rPr>
              <a:t>3) Verbalize how to store colostrum before delivery. </a:t>
            </a:r>
          </a:p>
          <a:p>
            <a:endParaRPr lang="en-US" dirty="0"/>
          </a:p>
        </p:txBody>
      </p:sp>
      <p:sp>
        <p:nvSpPr>
          <p:cNvPr id="4" name="Slide Number Placeholder 3"/>
          <p:cNvSpPr>
            <a:spLocks noGrp="1"/>
          </p:cNvSpPr>
          <p:nvPr>
            <p:ph type="sldNum" sz="quarter" idx="5"/>
          </p:nvPr>
        </p:nvSpPr>
        <p:spPr/>
        <p:txBody>
          <a:bodyPr/>
          <a:lstStyle/>
          <a:p>
            <a:fld id="{1B5ED523-8067-4B6A-B9AA-B8B38BB3235D}" type="slidenum">
              <a:rPr lang="en-US" smtClean="0"/>
              <a:t>3</a:t>
            </a:fld>
            <a:endParaRPr lang="en-US"/>
          </a:p>
        </p:txBody>
      </p:sp>
    </p:spTree>
    <p:extLst>
      <p:ext uri="{BB962C8B-B14F-4D97-AF65-F5344CB8AC3E}">
        <p14:creationId xmlns:p14="http://schemas.microsoft.com/office/powerpoint/2010/main" val="2170406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FAE74-54B0-4628-B526-A2058E159220}" type="slidenum">
              <a:rPr lang="en-US" smtClean="0"/>
              <a:t>21</a:t>
            </a:fld>
            <a:endParaRPr lang="en-US"/>
          </a:p>
        </p:txBody>
      </p:sp>
    </p:spTree>
    <p:extLst>
      <p:ext uri="{BB962C8B-B14F-4D97-AF65-F5344CB8AC3E}">
        <p14:creationId xmlns:p14="http://schemas.microsoft.com/office/powerpoint/2010/main" val="2554268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81EAD-8200-D756-FC8B-9C241F911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D4082-DBA1-08D6-F255-04EB26225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8B0D9-6255-506D-B5DB-E97F79991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5755B1-9300-FB04-BAF7-0FFA3C15C98D}"/>
              </a:ext>
            </a:extLst>
          </p:cNvPr>
          <p:cNvSpPr>
            <a:spLocks noGrp="1"/>
          </p:cNvSpPr>
          <p:nvPr>
            <p:ph type="sldNum" sz="quarter" idx="5"/>
          </p:nvPr>
        </p:nvSpPr>
        <p:spPr/>
        <p:txBody>
          <a:bodyPr/>
          <a:lstStyle/>
          <a:p>
            <a:fld id="{44BFAE74-54B0-4628-B526-A2058E159220}" type="slidenum">
              <a:rPr lang="en-US" smtClean="0"/>
              <a:t>22</a:t>
            </a:fld>
            <a:endParaRPr lang="en-US"/>
          </a:p>
        </p:txBody>
      </p:sp>
    </p:spTree>
    <p:extLst>
      <p:ext uri="{BB962C8B-B14F-4D97-AF65-F5344CB8AC3E}">
        <p14:creationId xmlns:p14="http://schemas.microsoft.com/office/powerpoint/2010/main" val="310243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According to Meek and Noble (2025), </a:t>
            </a:r>
            <a:r>
              <a:rPr lang="en-US" sz="1200" i="1" dirty="0"/>
              <a:t>exclusively</a:t>
            </a:r>
            <a:r>
              <a:rPr lang="en-US" sz="1200" dirty="0"/>
              <a:t> breastfeed for the first 6 months and continue breastfeeding for one full year. Continue as long as mutually desired by the mother and the child. These recommendations are consistent with guidelines from the World Health Organization (WHO), the American College of Obstetricians and Gynecologists (ACOG), and the American Academy of Family Physicians (AAFP) (Meek &amp; Noble, 2025).</a:t>
            </a:r>
          </a:p>
          <a:p>
            <a:endParaRPr lang="en-US" dirty="0"/>
          </a:p>
        </p:txBody>
      </p:sp>
      <p:sp>
        <p:nvSpPr>
          <p:cNvPr id="4" name="Slide Number Placeholder 3"/>
          <p:cNvSpPr>
            <a:spLocks noGrp="1"/>
          </p:cNvSpPr>
          <p:nvPr>
            <p:ph type="sldNum" sz="quarter" idx="5"/>
          </p:nvPr>
        </p:nvSpPr>
        <p:spPr/>
        <p:txBody>
          <a:bodyPr/>
          <a:lstStyle/>
          <a:p>
            <a:fld id="{21165542-126D-436C-97D9-275C06A8BC9E}" type="slidenum">
              <a:rPr lang="en-US" smtClean="0"/>
              <a:t>4</a:t>
            </a:fld>
            <a:endParaRPr lang="en-US"/>
          </a:p>
        </p:txBody>
      </p:sp>
    </p:spTree>
    <p:extLst>
      <p:ext uri="{BB962C8B-B14F-4D97-AF65-F5344CB8AC3E}">
        <p14:creationId xmlns:p14="http://schemas.microsoft.com/office/powerpoint/2010/main" val="34233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Ohio Department of Health ( 2024), exclusive breastfeeding: An infant's consumption of human milk by direct breastfeeding or alternative method with no supplementation of any type (including infant formula, cow's milk, juice, sugar water, baby food and anything else, even water)</a:t>
            </a:r>
          </a:p>
        </p:txBody>
      </p:sp>
      <p:sp>
        <p:nvSpPr>
          <p:cNvPr id="4" name="Slide Number Placeholder 3"/>
          <p:cNvSpPr>
            <a:spLocks noGrp="1"/>
          </p:cNvSpPr>
          <p:nvPr>
            <p:ph type="sldNum" sz="quarter" idx="5"/>
          </p:nvPr>
        </p:nvSpPr>
        <p:spPr/>
        <p:txBody>
          <a:bodyPr/>
          <a:lstStyle/>
          <a:p>
            <a:fld id="{21165542-126D-436C-97D9-275C06A8BC9E}" type="slidenum">
              <a:rPr lang="en-US" smtClean="0"/>
              <a:t>5</a:t>
            </a:fld>
            <a:endParaRPr lang="en-US"/>
          </a:p>
        </p:txBody>
      </p:sp>
    </p:spTree>
    <p:extLst>
      <p:ext uri="{BB962C8B-B14F-4D97-AF65-F5344CB8AC3E}">
        <p14:creationId xmlns:p14="http://schemas.microsoft.com/office/powerpoint/2010/main" val="108118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Centers for Disease Control and Prevention ( CDC, 2025), breastmilk is the best source of nutrition for babies. Mother's milk will actually change according to the baby's needs at that time. Breast milk helps protect the baby against illnesses and diseases and aids in building a stronger immune system. ( CDC, 2025). </a:t>
            </a:r>
          </a:p>
        </p:txBody>
      </p:sp>
      <p:sp>
        <p:nvSpPr>
          <p:cNvPr id="4" name="Slide Number Placeholder 3"/>
          <p:cNvSpPr>
            <a:spLocks noGrp="1"/>
          </p:cNvSpPr>
          <p:nvPr>
            <p:ph type="sldNum" sz="quarter" idx="5"/>
          </p:nvPr>
        </p:nvSpPr>
        <p:spPr/>
        <p:txBody>
          <a:bodyPr/>
          <a:lstStyle/>
          <a:p>
            <a:fld id="{21165542-126D-436C-97D9-275C06A8BC9E}" type="slidenum">
              <a:rPr lang="en-US" smtClean="0"/>
              <a:t>6</a:t>
            </a:fld>
            <a:endParaRPr lang="en-US"/>
          </a:p>
        </p:txBody>
      </p:sp>
    </p:spTree>
    <p:extLst>
      <p:ext uri="{BB962C8B-B14F-4D97-AF65-F5344CB8AC3E}">
        <p14:creationId xmlns:p14="http://schemas.microsoft.com/office/powerpoint/2010/main" val="120873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of breastfeeding, and according to the Centers for Disease Control and Prevention ( CDC), babies who are breastfed have a lower risk of asthma, obesity, type 1 diabetes, sudden infant death syndrome ( SIDS), and have fewer ear infections ( CDC, 2025). Breastfeeding also increase the babies immune system to help protect them for various illnesses ( CDC, 2024). </a:t>
            </a:r>
          </a:p>
        </p:txBody>
      </p:sp>
      <p:sp>
        <p:nvSpPr>
          <p:cNvPr id="4" name="Slide Number Placeholder 3"/>
          <p:cNvSpPr>
            <a:spLocks noGrp="1"/>
          </p:cNvSpPr>
          <p:nvPr>
            <p:ph type="sldNum" sz="quarter" idx="5"/>
          </p:nvPr>
        </p:nvSpPr>
        <p:spPr/>
        <p:txBody>
          <a:bodyPr/>
          <a:lstStyle/>
          <a:p>
            <a:fld id="{21165542-126D-436C-97D9-275C06A8BC9E}" type="slidenum">
              <a:rPr lang="en-US" smtClean="0"/>
              <a:t>7</a:t>
            </a:fld>
            <a:endParaRPr lang="en-US"/>
          </a:p>
        </p:txBody>
      </p:sp>
    </p:spTree>
    <p:extLst>
      <p:ext uri="{BB962C8B-B14F-4D97-AF65-F5344CB8AC3E}">
        <p14:creationId xmlns:p14="http://schemas.microsoft.com/office/powerpoint/2010/main" val="160616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benefits to collecting colostrum before delivery for both you and your baby. Mothers who expressed colostrum before the delivery felt they had developed the skills and mindset to breastfeed. It gave them confidence in their ability to breastfeed and produce milk. It has also been shown to increase the onset of your milk supply after delivery in some cases. Many women felt a sense of satisfaction in having built a supply of milk ahead of time, which also boosted their confidence.  </a:t>
            </a:r>
          </a:p>
          <a:p>
            <a:endParaRPr lang="en-US" dirty="0"/>
          </a:p>
          <a:p>
            <a:endParaRPr lang="en-US" dirty="0"/>
          </a:p>
          <a:p>
            <a:r>
              <a:rPr lang="en-US" dirty="0"/>
              <a:t>According to Demirci et al. (2019), women who received education on how to collect colostrum during the antenatal period felt more confident after delivery. They stated that they felt confident they could produce enough breast milk for their newborns after delivery. If mothers feel they are making enough breastmilk for their newborns, they will be less likely to request formula supplementation. According to Demirci et al. (2025), women who expressed before delivery experienced an increase in the onset of their milk supply post birth.</a:t>
            </a:r>
          </a:p>
          <a:p>
            <a:r>
              <a:rPr lang="en-US" dirty="0"/>
              <a:t>This study also showed that women found antenatal milk expression provided them with the motivation necessary to prepare for the physical and psychological challenges of breastfeeding before delivery (Demirci et al., 2019). </a:t>
            </a:r>
          </a:p>
          <a:p>
            <a:r>
              <a:rPr lang="en-US" dirty="0"/>
              <a:t>Lastly, prenatal interventions are an essential part of breastfeeding support programs, and clinicians should discuss the benefits of breastfeeding during the prenatal period (Jack et al., 2024). </a:t>
            </a:r>
          </a:p>
          <a:p>
            <a:endParaRPr lang="en-US" dirty="0"/>
          </a:p>
        </p:txBody>
      </p:sp>
      <p:sp>
        <p:nvSpPr>
          <p:cNvPr id="4" name="Slide Number Placeholder 3"/>
          <p:cNvSpPr>
            <a:spLocks noGrp="1"/>
          </p:cNvSpPr>
          <p:nvPr>
            <p:ph type="sldNum" sz="quarter" idx="5"/>
          </p:nvPr>
        </p:nvSpPr>
        <p:spPr/>
        <p:txBody>
          <a:bodyPr/>
          <a:lstStyle/>
          <a:p>
            <a:fld id="{21165542-126D-436C-97D9-275C06A8BC9E}" type="slidenum">
              <a:rPr lang="en-US" smtClean="0"/>
              <a:t>8</a:t>
            </a:fld>
            <a:endParaRPr lang="en-US"/>
          </a:p>
        </p:txBody>
      </p:sp>
    </p:spTree>
    <p:extLst>
      <p:ext uri="{BB962C8B-B14F-4D97-AF65-F5344CB8AC3E}">
        <p14:creationId xmlns:p14="http://schemas.microsoft.com/office/powerpoint/2010/main" val="3758624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9175A-E053-3B85-E786-01DDCCD0D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3F7A9-A8D6-05F0-6801-1717C2A23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B9800-ADCE-5C26-8F44-F17FD604CEF7}"/>
              </a:ext>
            </a:extLst>
          </p:cNvPr>
          <p:cNvSpPr>
            <a:spLocks noGrp="1"/>
          </p:cNvSpPr>
          <p:nvPr>
            <p:ph type="body" idx="1"/>
          </p:nvPr>
        </p:nvSpPr>
        <p:spPr/>
        <p:txBody>
          <a:bodyPr/>
          <a:lstStyle/>
          <a:p>
            <a:pPr marL="0" indent="0" algn="l">
              <a:lnSpc>
                <a:spcPct val="90000"/>
              </a:lnSpc>
              <a:buNone/>
            </a:pPr>
            <a:r>
              <a:rPr lang="en-US" dirty="0"/>
              <a:t>There are many benefits for the baby to have a small supply of colostrum ready after delivery. In many cases, having a supply of colostrum before delivery can reduce the need for formula in breastfed infants (Association of Breastfeeding Mothers, 2023). Some babies experience difficulties with feeding and need an extra” boost” until milk supply increases. (Some examples may be a sleepy baby, a baby with a tongue tie, or a baby that is still learning to breastfeed and needs a little more time to practice. </a:t>
            </a:r>
          </a:p>
          <a:p>
            <a:pPr marL="0" indent="0" algn="l">
              <a:lnSpc>
                <a:spcPct val="90000"/>
              </a:lnSpc>
              <a:buNone/>
            </a:pPr>
            <a:r>
              <a:rPr lang="en-US" dirty="0"/>
              <a:t>Some babies require supplementation due to low blood sugar levels for the first few days. (Association of Breastfeeding Mothers, 2023). </a:t>
            </a:r>
          </a:p>
          <a:p>
            <a:pPr marL="0" indent="0" algn="l">
              <a:lnSpc>
                <a:spcPct val="90000"/>
              </a:lnSpc>
              <a:buNone/>
            </a:pPr>
            <a:r>
              <a:rPr lang="en-US" dirty="0"/>
              <a:t> Some women have a delay in their “ milk coming in,” so it can be used to supplement the baby until the mother's supply increases. </a:t>
            </a:r>
          </a:p>
          <a:p>
            <a:endParaRPr lang="en-US" dirty="0"/>
          </a:p>
        </p:txBody>
      </p:sp>
      <p:sp>
        <p:nvSpPr>
          <p:cNvPr id="4" name="Slide Number Placeholder 3">
            <a:extLst>
              <a:ext uri="{FF2B5EF4-FFF2-40B4-BE49-F238E27FC236}">
                <a16:creationId xmlns:a16="http://schemas.microsoft.com/office/drawing/2014/main" id="{21DBFE9E-CE32-251B-1599-DCF95B412F5D}"/>
              </a:ext>
            </a:extLst>
          </p:cNvPr>
          <p:cNvSpPr>
            <a:spLocks noGrp="1"/>
          </p:cNvSpPr>
          <p:nvPr>
            <p:ph type="sldNum" sz="quarter" idx="5"/>
          </p:nvPr>
        </p:nvSpPr>
        <p:spPr/>
        <p:txBody>
          <a:bodyPr/>
          <a:lstStyle/>
          <a:p>
            <a:fld id="{21165542-126D-436C-97D9-275C06A8BC9E}" type="slidenum">
              <a:rPr lang="en-US" smtClean="0"/>
              <a:t>9</a:t>
            </a:fld>
            <a:endParaRPr lang="en-US"/>
          </a:p>
        </p:txBody>
      </p:sp>
    </p:spTree>
    <p:extLst>
      <p:ext uri="{BB962C8B-B14F-4D97-AF65-F5344CB8AC3E}">
        <p14:creationId xmlns:p14="http://schemas.microsoft.com/office/powerpoint/2010/main" val="62908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BD539-31AC-0F1E-B2C0-CF2C23CBB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3C7AA-E7E7-36BF-7BAD-00BEC9B67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EDD3B-15C9-F211-AC6A-72EF90006CC9}"/>
              </a:ext>
            </a:extLst>
          </p:cNvPr>
          <p:cNvSpPr>
            <a:spLocks noGrp="1"/>
          </p:cNvSpPr>
          <p:nvPr>
            <p:ph type="body" idx="1"/>
          </p:nvPr>
        </p:nvSpPr>
        <p:spPr/>
        <p:txBody>
          <a:bodyPr/>
          <a:lstStyle/>
          <a:p>
            <a:r>
              <a:rPr lang="en-US" dirty="0"/>
              <a:t>The providers at Wayne HealthCare recommend waiting until </a:t>
            </a:r>
            <a:r>
              <a:rPr lang="en-US" sz="1400" b="1" dirty="0"/>
              <a:t>38 weeks</a:t>
            </a:r>
            <a:r>
              <a:rPr lang="en-US" dirty="0"/>
              <a:t> of gestation or more before expressing colostrum before delivery. </a:t>
            </a:r>
          </a:p>
          <a:p>
            <a:r>
              <a:rPr lang="en-US" dirty="0"/>
              <a:t>Please discuss any concerns with your OB provider. </a:t>
            </a:r>
          </a:p>
          <a:p>
            <a:endParaRPr lang="en-US" dirty="0"/>
          </a:p>
        </p:txBody>
      </p:sp>
      <p:sp>
        <p:nvSpPr>
          <p:cNvPr id="4" name="Slide Number Placeholder 3">
            <a:extLst>
              <a:ext uri="{FF2B5EF4-FFF2-40B4-BE49-F238E27FC236}">
                <a16:creationId xmlns:a16="http://schemas.microsoft.com/office/drawing/2014/main" id="{33659F85-29E8-AD79-5D43-53D216D4A2ED}"/>
              </a:ext>
            </a:extLst>
          </p:cNvPr>
          <p:cNvSpPr>
            <a:spLocks noGrp="1"/>
          </p:cNvSpPr>
          <p:nvPr>
            <p:ph type="sldNum" sz="quarter" idx="5"/>
          </p:nvPr>
        </p:nvSpPr>
        <p:spPr/>
        <p:txBody>
          <a:bodyPr/>
          <a:lstStyle/>
          <a:p>
            <a:fld id="{21165542-126D-436C-97D9-275C06A8BC9E}" type="slidenum">
              <a:rPr lang="en-US" smtClean="0"/>
              <a:t>10</a:t>
            </a:fld>
            <a:endParaRPr lang="en-US"/>
          </a:p>
        </p:txBody>
      </p:sp>
    </p:spTree>
    <p:extLst>
      <p:ext uri="{BB962C8B-B14F-4D97-AF65-F5344CB8AC3E}">
        <p14:creationId xmlns:p14="http://schemas.microsoft.com/office/powerpoint/2010/main" val="175619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1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5"/>
          </a:xfrm>
        </p:spPr>
        <p:txBody>
          <a:bodyPr anchor="t"/>
          <a:lstStyle>
            <a:lvl1pPr marL="0" indent="0" algn="r">
              <a:buNone/>
              <a:defRPr>
                <a:solidFill>
                  <a:schemeClr val="tx1">
                    <a:lumMod val="50000"/>
                    <a:lumOff val="50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FAAB92-D517-4F17-B7DC-F1056B8B5B26}"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2082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400">
                <a:solidFill>
                  <a:schemeClr val="tx1">
                    <a:lumMod val="75000"/>
                    <a:lumOff val="25000"/>
                  </a:schemeClr>
                </a:solidFill>
              </a:defRPr>
            </a:lvl1pPr>
            <a:lvl2pPr marL="342887" indent="0">
              <a:buNone/>
              <a:defRPr sz="1400">
                <a:solidFill>
                  <a:schemeClr val="tx1">
                    <a:tint val="75000"/>
                  </a:schemeClr>
                </a:solidFill>
              </a:defRPr>
            </a:lvl2pPr>
            <a:lvl3pPr marL="685772" indent="0">
              <a:buNone/>
              <a:defRPr sz="1100">
                <a:solidFill>
                  <a:schemeClr val="tx1">
                    <a:tint val="75000"/>
                  </a:schemeClr>
                </a:solidFill>
              </a:defRPr>
            </a:lvl3pPr>
            <a:lvl4pPr marL="1028659" indent="0">
              <a:buNone/>
              <a:defRPr sz="1100">
                <a:solidFill>
                  <a:schemeClr val="tx1">
                    <a:tint val="75000"/>
                  </a:schemeClr>
                </a:solidFill>
              </a:defRPr>
            </a:lvl4pPr>
            <a:lvl5pPr marL="1371545" indent="0">
              <a:buNone/>
              <a:defRPr sz="1100">
                <a:solidFill>
                  <a:schemeClr val="tx1">
                    <a:tint val="75000"/>
                  </a:schemeClr>
                </a:solidFill>
              </a:defRPr>
            </a:lvl5pPr>
            <a:lvl6pPr marL="1714432" indent="0">
              <a:buNone/>
              <a:defRPr sz="1100">
                <a:solidFill>
                  <a:schemeClr val="tx1">
                    <a:tint val="75000"/>
                  </a:schemeClr>
                </a:solidFill>
              </a:defRPr>
            </a:lvl6pPr>
            <a:lvl7pPr marL="2057318" indent="0">
              <a:buNone/>
              <a:defRPr sz="1100">
                <a:solidFill>
                  <a:schemeClr val="tx1">
                    <a:tint val="75000"/>
                  </a:schemeClr>
                </a:solidFill>
              </a:defRPr>
            </a:lvl7pPr>
            <a:lvl8pPr marL="2400204" indent="0">
              <a:buNone/>
              <a:defRPr sz="1100">
                <a:solidFill>
                  <a:schemeClr val="tx1">
                    <a:tint val="75000"/>
                  </a:schemeClr>
                </a:solidFill>
              </a:defRPr>
            </a:lvl8pPr>
            <a:lvl9pPr marL="274309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04170D-14B5-408A-9C35-27F6A7ACB7F8}"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5370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100">
                <a:solidFill>
                  <a:schemeClr val="tx1">
                    <a:lumMod val="50000"/>
                    <a:lumOff val="50000"/>
                  </a:schemeClr>
                </a:solidFill>
              </a:defRPr>
            </a:lvl1pPr>
            <a:lvl2pPr marL="342887" indent="0">
              <a:buFontTx/>
              <a:buNone/>
              <a:defRPr/>
            </a:lvl2pPr>
            <a:lvl3pPr marL="685772" indent="0">
              <a:buFontTx/>
              <a:buNone/>
              <a:defRPr/>
            </a:lvl3pPr>
            <a:lvl4pPr marL="1028659" indent="0">
              <a:buFontTx/>
              <a:buNone/>
              <a:defRPr/>
            </a:lvl4pPr>
            <a:lvl5pPr marL="1371545"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400">
                <a:solidFill>
                  <a:schemeClr val="tx1">
                    <a:lumMod val="75000"/>
                    <a:lumOff val="25000"/>
                  </a:schemeClr>
                </a:solidFill>
              </a:defRPr>
            </a:lvl1pPr>
            <a:lvl2pPr marL="342887" indent="0">
              <a:buNone/>
              <a:defRPr sz="1400">
                <a:solidFill>
                  <a:schemeClr val="tx1">
                    <a:tint val="75000"/>
                  </a:schemeClr>
                </a:solidFill>
              </a:defRPr>
            </a:lvl2pPr>
            <a:lvl3pPr marL="685772" indent="0">
              <a:buNone/>
              <a:defRPr sz="1100">
                <a:solidFill>
                  <a:schemeClr val="tx1">
                    <a:tint val="75000"/>
                  </a:schemeClr>
                </a:solidFill>
              </a:defRPr>
            </a:lvl3pPr>
            <a:lvl4pPr marL="1028659" indent="0">
              <a:buNone/>
              <a:defRPr sz="1100">
                <a:solidFill>
                  <a:schemeClr val="tx1">
                    <a:tint val="75000"/>
                  </a:schemeClr>
                </a:solidFill>
              </a:defRPr>
            </a:lvl4pPr>
            <a:lvl5pPr marL="1371545" indent="0">
              <a:buNone/>
              <a:defRPr sz="1100">
                <a:solidFill>
                  <a:schemeClr val="tx1">
                    <a:tint val="75000"/>
                  </a:schemeClr>
                </a:solidFill>
              </a:defRPr>
            </a:lvl5pPr>
            <a:lvl6pPr marL="1714432" indent="0">
              <a:buNone/>
              <a:defRPr sz="1100">
                <a:solidFill>
                  <a:schemeClr val="tx1">
                    <a:tint val="75000"/>
                  </a:schemeClr>
                </a:solidFill>
              </a:defRPr>
            </a:lvl6pPr>
            <a:lvl7pPr marL="2057318" indent="0">
              <a:buNone/>
              <a:defRPr sz="1100">
                <a:solidFill>
                  <a:schemeClr val="tx1">
                    <a:tint val="75000"/>
                  </a:schemeClr>
                </a:solidFill>
              </a:defRPr>
            </a:lvl7pPr>
            <a:lvl8pPr marL="2400204" indent="0">
              <a:buNone/>
              <a:defRPr sz="1100">
                <a:solidFill>
                  <a:schemeClr val="tx1">
                    <a:tint val="75000"/>
                  </a:schemeClr>
                </a:solidFill>
              </a:defRPr>
            </a:lvl8pPr>
            <a:lvl9pPr marL="274309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0BD1EB-EEBB-4BC6-BCBF-5A681EC4A5C5}"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77" tIns="34289" rIns="68577" bIns="34289" rtlCol="0" anchor="ctr">
            <a:noAutofit/>
          </a:bodyPr>
          <a:lstStyle/>
          <a:p>
            <a:pPr defTabSz="342887"/>
            <a:r>
              <a:rPr lang="en-US" sz="5900" dirty="0">
                <a:ln w="3175" cmpd="sng">
                  <a:noFill/>
                </a:ln>
                <a:solidFill>
                  <a:srgbClr val="90C226">
                    <a:lumMod val="60000"/>
                    <a:lumOff val="40000"/>
                  </a:srgbClr>
                </a:solidFill>
                <a:latin typeface="Arial"/>
              </a:rPr>
              <a:t>“</a:t>
            </a:r>
          </a:p>
        </p:txBody>
      </p:sp>
      <p:sp>
        <p:nvSpPr>
          <p:cNvPr id="22" name="TextBox 21"/>
          <p:cNvSpPr txBox="1"/>
          <p:nvPr/>
        </p:nvSpPr>
        <p:spPr>
          <a:xfrm>
            <a:off x="6669758" y="2164918"/>
            <a:ext cx="457200" cy="438582"/>
          </a:xfrm>
          <a:prstGeom prst="rect">
            <a:avLst/>
          </a:prstGeom>
        </p:spPr>
        <p:txBody>
          <a:bodyPr vert="horz" lIns="68577" tIns="34289" rIns="68577" bIns="34289" rtlCol="0" anchor="ctr">
            <a:noAutofit/>
          </a:bodyPr>
          <a:lstStyle/>
          <a:p>
            <a:pPr defTabSz="342887"/>
            <a:r>
              <a:rPr lang="en-US" sz="5900" dirty="0">
                <a:ln w="3175" cmpd="sng">
                  <a:noFill/>
                </a:ln>
                <a:solidFill>
                  <a:srgbClr val="90C226">
                    <a:lumMod val="60000"/>
                    <a:lumOff val="40000"/>
                  </a:srgbClr>
                </a:solidFill>
                <a:latin typeface="Arial"/>
              </a:rPr>
              <a:t>”</a:t>
            </a:r>
            <a:endParaRPr lang="en-US" sz="1400" dirty="0">
              <a:solidFill>
                <a:srgbClr val="90C226">
                  <a:lumMod val="60000"/>
                  <a:lumOff val="40000"/>
                </a:srgbClr>
              </a:solidFill>
              <a:latin typeface="Arial"/>
            </a:endParaRPr>
          </a:p>
        </p:txBody>
      </p:sp>
    </p:spTree>
    <p:extLst>
      <p:ext uri="{BB962C8B-B14F-4D97-AF65-F5344CB8AC3E}">
        <p14:creationId xmlns:p14="http://schemas.microsoft.com/office/powerpoint/2010/main" val="47579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400">
                <a:solidFill>
                  <a:schemeClr val="tx1">
                    <a:lumMod val="75000"/>
                    <a:lumOff val="25000"/>
                  </a:schemeClr>
                </a:solidFill>
              </a:defRPr>
            </a:lvl1pPr>
            <a:lvl2pPr marL="342887" indent="0">
              <a:buNone/>
              <a:defRPr sz="1400">
                <a:solidFill>
                  <a:schemeClr val="tx1">
                    <a:tint val="75000"/>
                  </a:schemeClr>
                </a:solidFill>
              </a:defRPr>
            </a:lvl2pPr>
            <a:lvl3pPr marL="685772" indent="0">
              <a:buNone/>
              <a:defRPr sz="1100">
                <a:solidFill>
                  <a:schemeClr val="tx1">
                    <a:tint val="75000"/>
                  </a:schemeClr>
                </a:solidFill>
              </a:defRPr>
            </a:lvl3pPr>
            <a:lvl4pPr marL="1028659" indent="0">
              <a:buNone/>
              <a:defRPr sz="1100">
                <a:solidFill>
                  <a:schemeClr val="tx1">
                    <a:tint val="75000"/>
                  </a:schemeClr>
                </a:solidFill>
              </a:defRPr>
            </a:lvl4pPr>
            <a:lvl5pPr marL="1371545" indent="0">
              <a:buNone/>
              <a:defRPr sz="1100">
                <a:solidFill>
                  <a:schemeClr val="tx1">
                    <a:tint val="75000"/>
                  </a:schemeClr>
                </a:solidFill>
              </a:defRPr>
            </a:lvl5pPr>
            <a:lvl6pPr marL="1714432" indent="0">
              <a:buNone/>
              <a:defRPr sz="1100">
                <a:solidFill>
                  <a:schemeClr val="tx1">
                    <a:tint val="75000"/>
                  </a:schemeClr>
                </a:solidFill>
              </a:defRPr>
            </a:lvl6pPr>
            <a:lvl7pPr marL="2057318" indent="0">
              <a:buNone/>
              <a:defRPr sz="1100">
                <a:solidFill>
                  <a:schemeClr val="tx1">
                    <a:tint val="75000"/>
                  </a:schemeClr>
                </a:solidFill>
              </a:defRPr>
            </a:lvl7pPr>
            <a:lvl8pPr marL="2400204" indent="0">
              <a:buNone/>
              <a:defRPr sz="1100">
                <a:solidFill>
                  <a:schemeClr val="tx1">
                    <a:tint val="75000"/>
                  </a:schemeClr>
                </a:solidFill>
              </a:defRPr>
            </a:lvl8pPr>
            <a:lvl9pPr marL="274309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900BBD-5CBA-4F4B-B016-832A692EAD1D}"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24136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87" indent="0">
              <a:buFontTx/>
              <a:buNone/>
              <a:defRPr/>
            </a:lvl2pPr>
            <a:lvl3pPr marL="685772" indent="0">
              <a:buFontTx/>
              <a:buNone/>
              <a:defRPr/>
            </a:lvl3pPr>
            <a:lvl4pPr marL="1028659" indent="0">
              <a:buFontTx/>
              <a:buNone/>
              <a:defRPr/>
            </a:lvl4pPr>
            <a:lvl5pPr marL="1371545"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400">
                <a:solidFill>
                  <a:schemeClr val="tx1">
                    <a:lumMod val="50000"/>
                    <a:lumOff val="50000"/>
                  </a:schemeClr>
                </a:solidFill>
              </a:defRPr>
            </a:lvl1pPr>
            <a:lvl2pPr marL="342887" indent="0">
              <a:buNone/>
              <a:defRPr sz="1400">
                <a:solidFill>
                  <a:schemeClr val="tx1">
                    <a:tint val="75000"/>
                  </a:schemeClr>
                </a:solidFill>
              </a:defRPr>
            </a:lvl2pPr>
            <a:lvl3pPr marL="685772" indent="0">
              <a:buNone/>
              <a:defRPr sz="1100">
                <a:solidFill>
                  <a:schemeClr val="tx1">
                    <a:tint val="75000"/>
                  </a:schemeClr>
                </a:solidFill>
              </a:defRPr>
            </a:lvl3pPr>
            <a:lvl4pPr marL="1028659" indent="0">
              <a:buNone/>
              <a:defRPr sz="1100">
                <a:solidFill>
                  <a:schemeClr val="tx1">
                    <a:tint val="75000"/>
                  </a:schemeClr>
                </a:solidFill>
              </a:defRPr>
            </a:lvl4pPr>
            <a:lvl5pPr marL="1371545" indent="0">
              <a:buNone/>
              <a:defRPr sz="1100">
                <a:solidFill>
                  <a:schemeClr val="tx1">
                    <a:tint val="75000"/>
                  </a:schemeClr>
                </a:solidFill>
              </a:defRPr>
            </a:lvl5pPr>
            <a:lvl6pPr marL="1714432" indent="0">
              <a:buNone/>
              <a:defRPr sz="1100">
                <a:solidFill>
                  <a:schemeClr val="tx1">
                    <a:tint val="75000"/>
                  </a:schemeClr>
                </a:solidFill>
              </a:defRPr>
            </a:lvl6pPr>
            <a:lvl7pPr marL="2057318" indent="0">
              <a:buNone/>
              <a:defRPr sz="1100">
                <a:solidFill>
                  <a:schemeClr val="tx1">
                    <a:tint val="75000"/>
                  </a:schemeClr>
                </a:solidFill>
              </a:defRPr>
            </a:lvl7pPr>
            <a:lvl8pPr marL="2400204" indent="0">
              <a:buNone/>
              <a:defRPr sz="1100">
                <a:solidFill>
                  <a:schemeClr val="tx1">
                    <a:tint val="75000"/>
                  </a:schemeClr>
                </a:solidFill>
              </a:defRPr>
            </a:lvl8pPr>
            <a:lvl9pPr marL="274309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9481C3-0991-456E-BBDD-29BD19619B1E}"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77" tIns="34289" rIns="68577" bIns="34289" rtlCol="0" anchor="ctr">
            <a:noAutofit/>
          </a:bodyPr>
          <a:lstStyle/>
          <a:p>
            <a:pPr defTabSz="342887"/>
            <a:r>
              <a:rPr lang="en-US" sz="5900" dirty="0">
                <a:ln w="3175" cmpd="sng">
                  <a:noFill/>
                </a:ln>
                <a:solidFill>
                  <a:srgbClr val="90C226">
                    <a:lumMod val="60000"/>
                    <a:lumOff val="40000"/>
                  </a:srgbClr>
                </a:solidFill>
                <a:latin typeface="Arial"/>
              </a:rPr>
              <a:t>“</a:t>
            </a:r>
          </a:p>
        </p:txBody>
      </p:sp>
      <p:sp>
        <p:nvSpPr>
          <p:cNvPr id="25" name="TextBox 24"/>
          <p:cNvSpPr txBox="1"/>
          <p:nvPr/>
        </p:nvSpPr>
        <p:spPr>
          <a:xfrm>
            <a:off x="6669758" y="2164918"/>
            <a:ext cx="457200" cy="438582"/>
          </a:xfrm>
          <a:prstGeom prst="rect">
            <a:avLst/>
          </a:prstGeom>
        </p:spPr>
        <p:txBody>
          <a:bodyPr vert="horz" lIns="68577" tIns="34289" rIns="68577" bIns="34289" rtlCol="0" anchor="ctr">
            <a:noAutofit/>
          </a:bodyPr>
          <a:lstStyle/>
          <a:p>
            <a:pPr defTabSz="342887"/>
            <a:r>
              <a:rPr lang="en-US" sz="59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764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87" indent="0">
              <a:buFontTx/>
              <a:buNone/>
              <a:defRPr/>
            </a:lvl2pPr>
            <a:lvl3pPr marL="685772" indent="0">
              <a:buFontTx/>
              <a:buNone/>
              <a:defRPr/>
            </a:lvl3pPr>
            <a:lvl4pPr marL="1028659" indent="0">
              <a:buFontTx/>
              <a:buNone/>
              <a:defRPr/>
            </a:lvl4pPr>
            <a:lvl5pPr marL="1371545"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400">
                <a:solidFill>
                  <a:schemeClr val="tx1">
                    <a:lumMod val="50000"/>
                    <a:lumOff val="50000"/>
                  </a:schemeClr>
                </a:solidFill>
              </a:defRPr>
            </a:lvl1pPr>
            <a:lvl2pPr marL="342887" indent="0">
              <a:buNone/>
              <a:defRPr sz="1400">
                <a:solidFill>
                  <a:schemeClr val="tx1">
                    <a:tint val="75000"/>
                  </a:schemeClr>
                </a:solidFill>
              </a:defRPr>
            </a:lvl2pPr>
            <a:lvl3pPr marL="685772" indent="0">
              <a:buNone/>
              <a:defRPr sz="1100">
                <a:solidFill>
                  <a:schemeClr val="tx1">
                    <a:tint val="75000"/>
                  </a:schemeClr>
                </a:solidFill>
              </a:defRPr>
            </a:lvl3pPr>
            <a:lvl4pPr marL="1028659" indent="0">
              <a:buNone/>
              <a:defRPr sz="1100">
                <a:solidFill>
                  <a:schemeClr val="tx1">
                    <a:tint val="75000"/>
                  </a:schemeClr>
                </a:solidFill>
              </a:defRPr>
            </a:lvl4pPr>
            <a:lvl5pPr marL="1371545" indent="0">
              <a:buNone/>
              <a:defRPr sz="1100">
                <a:solidFill>
                  <a:schemeClr val="tx1">
                    <a:tint val="75000"/>
                  </a:schemeClr>
                </a:solidFill>
              </a:defRPr>
            </a:lvl5pPr>
            <a:lvl6pPr marL="1714432" indent="0">
              <a:buNone/>
              <a:defRPr sz="1100">
                <a:solidFill>
                  <a:schemeClr val="tx1">
                    <a:tint val="75000"/>
                  </a:schemeClr>
                </a:solidFill>
              </a:defRPr>
            </a:lvl6pPr>
            <a:lvl7pPr marL="2057318" indent="0">
              <a:buNone/>
              <a:defRPr sz="1100">
                <a:solidFill>
                  <a:schemeClr val="tx1">
                    <a:tint val="75000"/>
                  </a:schemeClr>
                </a:solidFill>
              </a:defRPr>
            </a:lvl7pPr>
            <a:lvl8pPr marL="2400204" indent="0">
              <a:buNone/>
              <a:defRPr sz="1100">
                <a:solidFill>
                  <a:schemeClr val="tx1">
                    <a:tint val="75000"/>
                  </a:schemeClr>
                </a:solidFill>
              </a:defRPr>
            </a:lvl8pPr>
            <a:lvl9pPr marL="274309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D02545-9607-450B-AF80-FD8523590AB9}"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7415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560423-E700-4F76-84FE-0D474346DDD6}"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8652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2" y="457200"/>
            <a:ext cx="5295113"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C3EDBC-2953-4BDE-8CBF-042E3142320D}"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760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36190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fld id="{9B3FED98-B0DF-4C16-86A0-A78A134AB0A9}"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D50639D6-4E1B-4931-8114-3D4A50D674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343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47067-0588-4359-840B-F1874F41D09B}"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4443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600">
                <a:solidFill>
                  <a:schemeClr val="tx1">
                    <a:lumMod val="50000"/>
                    <a:lumOff val="50000"/>
                  </a:schemeClr>
                </a:solidFill>
              </a:defRPr>
            </a:lvl1pPr>
            <a:lvl2pPr marL="342887" indent="0">
              <a:buNone/>
              <a:defRPr sz="1400">
                <a:solidFill>
                  <a:schemeClr val="tx1">
                    <a:tint val="75000"/>
                  </a:schemeClr>
                </a:solidFill>
              </a:defRPr>
            </a:lvl2pPr>
            <a:lvl3pPr marL="685772" indent="0">
              <a:buNone/>
              <a:defRPr sz="1100">
                <a:solidFill>
                  <a:schemeClr val="tx1">
                    <a:tint val="75000"/>
                  </a:schemeClr>
                </a:solidFill>
              </a:defRPr>
            </a:lvl3pPr>
            <a:lvl4pPr marL="1028659" indent="0">
              <a:buNone/>
              <a:defRPr sz="1100">
                <a:solidFill>
                  <a:schemeClr val="tx1">
                    <a:tint val="75000"/>
                  </a:schemeClr>
                </a:solidFill>
              </a:defRPr>
            </a:lvl4pPr>
            <a:lvl5pPr marL="1371545" indent="0">
              <a:buNone/>
              <a:defRPr sz="1100">
                <a:solidFill>
                  <a:schemeClr val="tx1">
                    <a:tint val="75000"/>
                  </a:schemeClr>
                </a:solidFill>
              </a:defRPr>
            </a:lvl5pPr>
            <a:lvl6pPr marL="1714432" indent="0">
              <a:buNone/>
              <a:defRPr sz="1100">
                <a:solidFill>
                  <a:schemeClr val="tx1">
                    <a:tint val="75000"/>
                  </a:schemeClr>
                </a:solidFill>
              </a:defRPr>
            </a:lvl6pPr>
            <a:lvl7pPr marL="2057318" indent="0">
              <a:buNone/>
              <a:defRPr sz="1100">
                <a:solidFill>
                  <a:schemeClr val="tx1">
                    <a:tint val="75000"/>
                  </a:schemeClr>
                </a:solidFill>
              </a:defRPr>
            </a:lvl7pPr>
            <a:lvl8pPr marL="2400204" indent="0">
              <a:buNone/>
              <a:defRPr sz="1100">
                <a:solidFill>
                  <a:schemeClr val="tx1">
                    <a:tint val="75000"/>
                  </a:schemeClr>
                </a:solidFill>
              </a:defRPr>
            </a:lvl8pPr>
            <a:lvl9pPr marL="2743091"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8E60F3-F616-45DD-B4B4-A5049CFE1CF7}"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75249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15235B-7521-4B77-9CB8-E8BC5262B36D}" type="datetime1">
              <a:rPr lang="en-US" smtClean="0">
                <a:solidFill>
                  <a:prstClr val="black">
                    <a:tint val="75000"/>
                  </a:prstClr>
                </a:solidFill>
              </a:r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7255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0" y="1620737"/>
            <a:ext cx="3139217" cy="432197"/>
          </a:xfrm>
        </p:spPr>
        <p:txBody>
          <a:bodyPr anchor="b">
            <a:noAutofit/>
          </a:bodyPr>
          <a:lstStyle>
            <a:lvl1pPr marL="0" indent="0">
              <a:buNone/>
              <a:defRPr sz="1800" b="0"/>
            </a:lvl1pPr>
            <a:lvl2pPr marL="342887" indent="0">
              <a:buNone/>
              <a:defRPr sz="1600" b="1"/>
            </a:lvl2pPr>
            <a:lvl3pPr marL="685772" indent="0">
              <a:buNone/>
              <a:defRPr sz="1400" b="1"/>
            </a:lvl3pPr>
            <a:lvl4pPr marL="1028659" indent="0">
              <a:buNone/>
              <a:defRPr sz="1100" b="1"/>
            </a:lvl4pPr>
            <a:lvl5pPr marL="1371545" indent="0">
              <a:buNone/>
              <a:defRPr sz="1100" b="1"/>
            </a:lvl5pPr>
            <a:lvl6pPr marL="1714432" indent="0">
              <a:buNone/>
              <a:defRPr sz="1100" b="1"/>
            </a:lvl6pPr>
            <a:lvl7pPr marL="2057318" indent="0">
              <a:buNone/>
              <a:defRPr sz="1100" b="1"/>
            </a:lvl7pPr>
            <a:lvl8pPr marL="2400204" indent="0">
              <a:buNone/>
              <a:defRPr sz="1100" b="1"/>
            </a:lvl8pPr>
            <a:lvl9pPr marL="274309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506810" y="2052935"/>
            <a:ext cx="3139217"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8" y="1620737"/>
            <a:ext cx="3139214" cy="432197"/>
          </a:xfrm>
        </p:spPr>
        <p:txBody>
          <a:bodyPr anchor="b">
            <a:noAutofit/>
          </a:bodyPr>
          <a:lstStyle>
            <a:lvl1pPr marL="0" indent="0">
              <a:buNone/>
              <a:defRPr sz="1800" b="0"/>
            </a:lvl1pPr>
            <a:lvl2pPr marL="342887" indent="0">
              <a:buNone/>
              <a:defRPr sz="1600" b="1"/>
            </a:lvl2pPr>
            <a:lvl3pPr marL="685772" indent="0">
              <a:buNone/>
              <a:defRPr sz="1400" b="1"/>
            </a:lvl3pPr>
            <a:lvl4pPr marL="1028659" indent="0">
              <a:buNone/>
              <a:defRPr sz="1100" b="1"/>
            </a:lvl4pPr>
            <a:lvl5pPr marL="1371545" indent="0">
              <a:buNone/>
              <a:defRPr sz="1100" b="1"/>
            </a:lvl5pPr>
            <a:lvl6pPr marL="1714432" indent="0">
              <a:buNone/>
              <a:defRPr sz="1100" b="1"/>
            </a:lvl6pPr>
            <a:lvl7pPr marL="2057318" indent="0">
              <a:buNone/>
              <a:defRPr sz="1100" b="1"/>
            </a:lvl7pPr>
            <a:lvl8pPr marL="2400204" indent="0">
              <a:buNone/>
              <a:defRPr sz="1100" b="1"/>
            </a:lvl8pPr>
            <a:lvl9pPr marL="274309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816289" y="2052935"/>
            <a:ext cx="3139213"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E364D8-FC1F-4B5D-813C-6B6DDB2B5FAA}" type="datetime1">
              <a:rPr lang="en-US" smtClean="0">
                <a:solidFill>
                  <a:prstClr val="black">
                    <a:tint val="75000"/>
                  </a:prstClr>
                </a:solidFill>
              </a:rPr>
              <a:t>11/3/2025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4936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1"/>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DB1E9A-C497-4811-B711-AA6AC5255F16}" type="datetime1">
              <a:rPr lang="en-US" smtClean="0">
                <a:solidFill>
                  <a:prstClr val="black">
                    <a:tint val="75000"/>
                  </a:prstClr>
                </a:solidFill>
              </a:rPr>
              <a:t>11/3/2025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516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41DEA-8E09-429E-981E-4B7E074E8ACB}" type="datetime1">
              <a:rPr lang="en-US" smtClean="0">
                <a:solidFill>
                  <a:prstClr val="black">
                    <a:tint val="75000"/>
                  </a:prstClr>
                </a:solidFill>
              </a:rPr>
              <a:t>11/3/2025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20633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600"/>
            </a:lvl1pPr>
          </a:lstStyle>
          <a:p>
            <a:r>
              <a:rPr lang="en-US" smtClean="0"/>
              <a:t>Click to edit Master title style</a:t>
            </a:r>
            <a:endParaRPr lang="en-US" dirty="0"/>
          </a:p>
        </p:txBody>
      </p:sp>
      <p:sp>
        <p:nvSpPr>
          <p:cNvPr id="3" name="Content Placeholder 2"/>
          <p:cNvSpPr>
            <a:spLocks noGrp="1"/>
          </p:cNvSpPr>
          <p:nvPr>
            <p:ph idx="1"/>
          </p:nvPr>
        </p:nvSpPr>
        <p:spPr>
          <a:xfrm>
            <a:off x="3570347" y="386194"/>
            <a:ext cx="3385156"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8"/>
          </a:xfrm>
        </p:spPr>
        <p:txBody>
          <a:bodyPr>
            <a:normAutofit/>
          </a:bodyPr>
          <a:lstStyle>
            <a:lvl1pPr marL="0" indent="0">
              <a:buNone/>
              <a:defRPr sz="1100"/>
            </a:lvl1pPr>
            <a:lvl2pPr marL="342784" indent="0">
              <a:buNone/>
              <a:defRPr sz="1100"/>
            </a:lvl2pPr>
            <a:lvl3pPr marL="685567" indent="0">
              <a:buNone/>
              <a:defRPr sz="900"/>
            </a:lvl3pPr>
            <a:lvl4pPr marL="1028351" indent="0">
              <a:buNone/>
              <a:defRPr sz="800"/>
            </a:lvl4pPr>
            <a:lvl5pPr marL="1371134" indent="0">
              <a:buNone/>
              <a:defRPr sz="800"/>
            </a:lvl5pPr>
            <a:lvl6pPr marL="1713917" indent="0">
              <a:buNone/>
              <a:defRPr sz="800"/>
            </a:lvl6pPr>
            <a:lvl7pPr marL="2056700" indent="0">
              <a:buNone/>
              <a:defRPr sz="800"/>
            </a:lvl7pPr>
            <a:lvl8pPr marL="2399484" indent="0">
              <a:buNone/>
              <a:defRPr sz="800"/>
            </a:lvl8pPr>
            <a:lvl9pPr marL="274226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5B934-A4BF-47D3-BB38-3195DE38B0CE}" type="datetime1">
              <a:rPr lang="en-US" smtClean="0">
                <a:solidFill>
                  <a:prstClr val="black">
                    <a:tint val="75000"/>
                  </a:prstClr>
                </a:solidFill>
              </a:r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3036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100"/>
            </a:lvl1pPr>
            <a:lvl2pPr marL="342887" indent="0">
              <a:buNone/>
              <a:defRPr sz="1100"/>
            </a:lvl2pPr>
            <a:lvl3pPr marL="685772" indent="0">
              <a:buNone/>
              <a:defRPr sz="1100"/>
            </a:lvl3pPr>
            <a:lvl4pPr marL="1028659" indent="0">
              <a:buNone/>
              <a:defRPr sz="1100"/>
            </a:lvl4pPr>
            <a:lvl5pPr marL="1371545" indent="0">
              <a:buNone/>
              <a:defRPr sz="1100"/>
            </a:lvl5pPr>
            <a:lvl6pPr marL="1714432" indent="0">
              <a:buNone/>
              <a:defRPr sz="1100"/>
            </a:lvl6pPr>
            <a:lvl7pPr marL="2057318" indent="0">
              <a:buNone/>
              <a:defRPr sz="1100"/>
            </a:lvl7pPr>
            <a:lvl8pPr marL="2400204" indent="0">
              <a:buNone/>
              <a:defRPr sz="1100"/>
            </a:lvl8pPr>
            <a:lvl9pPr marL="2743091" indent="0">
              <a:buNone/>
              <a:defRPr sz="1100"/>
            </a:lvl9pPr>
          </a:lstStyle>
          <a:p>
            <a:r>
              <a:rPr lang="en-US" smtClean="0"/>
              <a:t>Click icon to add picture</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87" indent="0">
              <a:buNone/>
              <a:defRPr sz="900"/>
            </a:lvl2pPr>
            <a:lvl3pPr marL="685772" indent="0">
              <a:buNone/>
              <a:defRPr sz="800"/>
            </a:lvl3pPr>
            <a:lvl4pPr marL="1028659" indent="0">
              <a:buNone/>
              <a:defRPr sz="700"/>
            </a:lvl4pPr>
            <a:lvl5pPr marL="1371545" indent="0">
              <a:buNone/>
              <a:defRPr sz="700"/>
            </a:lvl5pPr>
            <a:lvl6pPr marL="1714432" indent="0">
              <a:buNone/>
              <a:defRPr sz="700"/>
            </a:lvl6pPr>
            <a:lvl7pPr marL="2057318" indent="0">
              <a:buNone/>
              <a:defRPr sz="700"/>
            </a:lvl7pPr>
            <a:lvl8pPr marL="2400204" indent="0">
              <a:buNone/>
              <a:defRPr sz="700"/>
            </a:lvl8pPr>
            <a:lvl9pPr marL="2743091"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B7D62A-0CD6-4B88-88AA-35FE529E131A}" type="datetime1">
              <a:rPr lang="en-US" smtClean="0">
                <a:solidFill>
                  <a:prstClr val="black">
                    <a:tint val="75000"/>
                  </a:prstClr>
                </a:solidFill>
              </a:r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3641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1"/>
            <a:ext cx="6447501" cy="990600"/>
          </a:xfrm>
          <a:prstGeom prst="rect">
            <a:avLst/>
          </a:prstGeom>
        </p:spPr>
        <p:txBody>
          <a:bodyPr vert="horz" lIns="68577" tIns="34289" rIns="68577" bIns="34289"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1"/>
          </a:xfrm>
          <a:prstGeom prst="rect">
            <a:avLst/>
          </a:prstGeom>
        </p:spPr>
        <p:txBody>
          <a:bodyPr vert="horz" lIns="68577" tIns="34289" rIns="68577"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68577" tIns="34289" rIns="68577" bIns="34289" rtlCol="0" anchor="ctr"/>
          <a:lstStyle>
            <a:lvl1pPr algn="r">
              <a:defRPr sz="700">
                <a:solidFill>
                  <a:schemeClr val="tx1">
                    <a:tint val="75000"/>
                  </a:schemeClr>
                </a:solidFill>
              </a:defRPr>
            </a:lvl1pPr>
          </a:lstStyle>
          <a:p>
            <a:pPr defTabSz="342887"/>
            <a:fld id="{B95B47D4-4629-4DF7-BCC8-6A6042B089E7}"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68577" tIns="34289" rIns="68577" bIns="34289" rtlCol="0" anchor="ctr"/>
          <a:lstStyle>
            <a:lvl1pPr algn="l">
              <a:defRPr sz="700">
                <a:solidFill>
                  <a:schemeClr val="tx1">
                    <a:tint val="75000"/>
                  </a:schemeClr>
                </a:solidFill>
              </a:defRPr>
            </a:lvl1pPr>
          </a:lstStyle>
          <a:p>
            <a:pPr defTabSz="342887"/>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68577" tIns="34289" rIns="68577" bIns="34289" rtlCol="0" anchor="ctr"/>
          <a:lstStyle>
            <a:lvl1pPr algn="r">
              <a:defRPr sz="700">
                <a:solidFill>
                  <a:schemeClr val="accent1"/>
                </a:solidFill>
              </a:defRPr>
            </a:lvl1pPr>
          </a:lstStyle>
          <a:p>
            <a:pPr defTabSz="342887"/>
            <a:fld id="{D57F1E4F-1CFF-5643-939E-217C01CDF565}" type="slidenum">
              <a:rPr lang="en-US" dirty="0">
                <a:solidFill>
                  <a:srgbClr val="90C226"/>
                </a:solidFill>
              </a:rPr>
              <a:pPr defTabSz="342887"/>
              <a:t>‹#›</a:t>
            </a:fld>
            <a:endParaRPr lang="en-US" dirty="0">
              <a:solidFill>
                <a:srgbClr val="90C226"/>
              </a:solidFill>
            </a:endParaRPr>
          </a:p>
        </p:txBody>
      </p:sp>
      <p:pic>
        <p:nvPicPr>
          <p:cNvPr id="18" name="Picture 1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6624" y="4284478"/>
            <a:ext cx="2218458" cy="756653"/>
          </a:xfrm>
          <a:prstGeom prst="rect">
            <a:avLst/>
          </a:prstGeom>
        </p:spPr>
      </p:pic>
    </p:spTree>
    <p:extLst>
      <p:ext uri="{BB962C8B-B14F-4D97-AF65-F5344CB8AC3E}">
        <p14:creationId xmlns:p14="http://schemas.microsoft.com/office/powerpoint/2010/main" val="3353182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342887"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5" indent="-257165" algn="l" defTabSz="342887" rtl="0" eaLnBrk="1" latinLnBrk="0" hangingPunct="1">
        <a:spcBef>
          <a:spcPts val="75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1pPr>
      <a:lvl2pPr marL="557190" indent="-214304" algn="l" defTabSz="342887" rtl="0" eaLnBrk="1" latinLnBrk="0" hangingPunct="1">
        <a:spcBef>
          <a:spcPts val="750"/>
        </a:spcBef>
        <a:spcAft>
          <a:spcPts val="0"/>
        </a:spcAft>
        <a:buClr>
          <a:schemeClr val="accent1"/>
        </a:buClr>
        <a:buSzPct val="80000"/>
        <a:buFont typeface="Wingdings 3" charset="2"/>
        <a:buChar char=""/>
        <a:defRPr sz="1100" kern="1200">
          <a:solidFill>
            <a:schemeClr val="tx1">
              <a:lumMod val="75000"/>
              <a:lumOff val="25000"/>
            </a:schemeClr>
          </a:solidFill>
          <a:latin typeface="+mn-lt"/>
          <a:ea typeface="+mn-ea"/>
          <a:cs typeface="+mn-cs"/>
        </a:defRPr>
      </a:lvl2pPr>
      <a:lvl3pPr marL="857216" indent="-171443" algn="l" defTabSz="342887" rtl="0" eaLnBrk="1" latinLnBrk="0" hangingPunct="1">
        <a:spcBef>
          <a:spcPts val="750"/>
        </a:spcBef>
        <a:spcAft>
          <a:spcPts val="0"/>
        </a:spcAft>
        <a:buClr>
          <a:schemeClr val="accent1"/>
        </a:buClr>
        <a:buSzPct val="80000"/>
        <a:buFont typeface="Wingdings 3" charset="2"/>
        <a:buChar char=""/>
        <a:defRPr sz="1100" kern="1200">
          <a:solidFill>
            <a:schemeClr val="tx1">
              <a:lumMod val="75000"/>
              <a:lumOff val="25000"/>
            </a:schemeClr>
          </a:solidFill>
          <a:latin typeface="+mn-lt"/>
          <a:ea typeface="+mn-ea"/>
          <a:cs typeface="+mn-cs"/>
        </a:defRPr>
      </a:lvl3pPr>
      <a:lvl4pPr marL="1200102" indent="-171443" algn="l" defTabSz="342887"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2989" indent="-171443" algn="l" defTabSz="342887"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874" indent="-171443" algn="l" defTabSz="342887"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61" indent="-171443" algn="l" defTabSz="342887"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47" indent="-171443" algn="l" defTabSz="342887"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34" indent="-171443" algn="l" defTabSz="342887"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87" rtl="0" eaLnBrk="1" latinLnBrk="0" hangingPunct="1">
        <a:defRPr sz="1400" kern="1200">
          <a:solidFill>
            <a:schemeClr val="tx1"/>
          </a:solidFill>
          <a:latin typeface="+mn-lt"/>
          <a:ea typeface="+mn-ea"/>
          <a:cs typeface="+mn-cs"/>
        </a:defRPr>
      </a:lvl1pPr>
      <a:lvl2pPr marL="342887" algn="l" defTabSz="342887" rtl="0" eaLnBrk="1" latinLnBrk="0" hangingPunct="1">
        <a:defRPr sz="1400" kern="1200">
          <a:solidFill>
            <a:schemeClr val="tx1"/>
          </a:solidFill>
          <a:latin typeface="+mn-lt"/>
          <a:ea typeface="+mn-ea"/>
          <a:cs typeface="+mn-cs"/>
        </a:defRPr>
      </a:lvl2pPr>
      <a:lvl3pPr marL="685772" algn="l" defTabSz="342887" rtl="0" eaLnBrk="1" latinLnBrk="0" hangingPunct="1">
        <a:defRPr sz="1400" kern="1200">
          <a:solidFill>
            <a:schemeClr val="tx1"/>
          </a:solidFill>
          <a:latin typeface="+mn-lt"/>
          <a:ea typeface="+mn-ea"/>
          <a:cs typeface="+mn-cs"/>
        </a:defRPr>
      </a:lvl3pPr>
      <a:lvl4pPr marL="1028659" algn="l" defTabSz="342887" rtl="0" eaLnBrk="1" latinLnBrk="0" hangingPunct="1">
        <a:defRPr sz="1400" kern="1200">
          <a:solidFill>
            <a:schemeClr val="tx1"/>
          </a:solidFill>
          <a:latin typeface="+mn-lt"/>
          <a:ea typeface="+mn-ea"/>
          <a:cs typeface="+mn-cs"/>
        </a:defRPr>
      </a:lvl4pPr>
      <a:lvl5pPr marL="1371545" algn="l" defTabSz="342887" rtl="0" eaLnBrk="1" latinLnBrk="0" hangingPunct="1">
        <a:defRPr sz="1400" kern="1200">
          <a:solidFill>
            <a:schemeClr val="tx1"/>
          </a:solidFill>
          <a:latin typeface="+mn-lt"/>
          <a:ea typeface="+mn-ea"/>
          <a:cs typeface="+mn-cs"/>
        </a:defRPr>
      </a:lvl5pPr>
      <a:lvl6pPr marL="1714432" algn="l" defTabSz="342887" rtl="0" eaLnBrk="1" latinLnBrk="0" hangingPunct="1">
        <a:defRPr sz="1400" kern="1200">
          <a:solidFill>
            <a:schemeClr val="tx1"/>
          </a:solidFill>
          <a:latin typeface="+mn-lt"/>
          <a:ea typeface="+mn-ea"/>
          <a:cs typeface="+mn-cs"/>
        </a:defRPr>
      </a:lvl6pPr>
      <a:lvl7pPr marL="2057318" algn="l" defTabSz="342887" rtl="0" eaLnBrk="1" latinLnBrk="0" hangingPunct="1">
        <a:defRPr sz="1400" kern="1200">
          <a:solidFill>
            <a:schemeClr val="tx1"/>
          </a:solidFill>
          <a:latin typeface="+mn-lt"/>
          <a:ea typeface="+mn-ea"/>
          <a:cs typeface="+mn-cs"/>
        </a:defRPr>
      </a:lvl7pPr>
      <a:lvl8pPr marL="2400204" algn="l" defTabSz="342887" rtl="0" eaLnBrk="1" latinLnBrk="0" hangingPunct="1">
        <a:defRPr sz="1400" kern="1200">
          <a:solidFill>
            <a:schemeClr val="tx1"/>
          </a:solidFill>
          <a:latin typeface="+mn-lt"/>
          <a:ea typeface="+mn-ea"/>
          <a:cs typeface="+mn-cs"/>
        </a:defRPr>
      </a:lvl8pPr>
      <a:lvl9pPr marL="2743091" algn="l" defTabSz="34288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s://doi.org/10.1111/mcn.12824" TargetMode="Externa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38/s41372-022-01535-x" TargetMode="External"/><Relationship Id="rId3" Type="http://schemas.openxmlformats.org/officeDocument/2006/relationships/slideLayout" Target="../slideLayouts/slideLayout7.xml"/><Relationship Id="rId7" Type="http://schemas.openxmlformats.org/officeDocument/2006/relationships/hyperlink" Target="https://odh.ohio.gov/wps/wcm/connect/gov/651bdd34-95bc-4d1b-bee9-17f8154ae39a/ODH+Infant+Feeding+Directive.pdf?MOD=AJPERES&amp;CONVERT_TO=url&amp;CACHEID=ROOTWORKSPACE.Z18_M1HGGIK0N0JO00QO9DDDDM3000-651bdd34-95bc-4d1b-bee9-17f8154ae39a-p8uO38Y"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doi.org/10.1542/peds.2022-057988" TargetMode="External"/><Relationship Id="rId5" Type="http://schemas.openxmlformats.org/officeDocument/2006/relationships/hyperlink" Target="https://www.lactationtraining.com/resources/handouts-professionals" TargetMode="External"/><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6.jpe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7.jpeg"/><Relationship Id="rId10" Type="http://schemas.openxmlformats.org/officeDocument/2006/relationships/diagramColors" Target="../diagrams/colors2.xml"/><Relationship Id="rId4" Type="http://schemas.openxmlformats.org/officeDocument/2006/relationships/notesSlide" Target="../notesSlides/notesSlide6.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018" y="1912903"/>
            <a:ext cx="4000500" cy="136445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solidFill>
                  <a:srgbClr val="90C226"/>
                </a:solidFill>
              </a:rPr>
              <a:pPr/>
              <a:t>1</a:t>
            </a:fld>
            <a:endParaRPr lang="en-US" dirty="0">
              <a:solidFill>
                <a:srgbClr val="90C226"/>
              </a:solidFill>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90234676"/>
      </p:ext>
    </p:extLst>
  </p:cSld>
  <p:clrMapOvr>
    <a:masterClrMapping/>
  </p:clrMapOvr>
  <mc:AlternateContent xmlns:mc="http://schemas.openxmlformats.org/markup-compatibility/2006">
    <mc:Choice xmlns:p14="http://schemas.microsoft.com/office/powerpoint/2010/main" Requires="p14">
      <p:transition spd="slow" p14:dur="1500" advTm="1223">
        <p:split orient="vert"/>
      </p:transition>
    </mc:Choice>
    <mc:Fallback>
      <p:transition spd="slow" advTm="122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0F8AE-577D-3485-B83A-CC95CDF6C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F1357-D78F-91B3-C1B5-6E8FA253247C}"/>
              </a:ext>
            </a:extLst>
          </p:cNvPr>
          <p:cNvSpPr>
            <a:spLocks noGrp="1"/>
          </p:cNvSpPr>
          <p:nvPr>
            <p:ph type="title"/>
          </p:nvPr>
        </p:nvSpPr>
        <p:spPr>
          <a:xfrm>
            <a:off x="825145" y="836773"/>
            <a:ext cx="7200897" cy="977900"/>
          </a:xfrm>
        </p:spPr>
        <p:txBody>
          <a:bodyPr>
            <a:normAutofit/>
          </a:bodyPr>
          <a:lstStyle/>
          <a:p>
            <a:r>
              <a:rPr lang="en-US" b="1" dirty="0"/>
              <a:t>When can I start expressing colostrum? </a:t>
            </a:r>
            <a:br>
              <a:rPr lang="en-US" b="1" dirty="0"/>
            </a:br>
            <a:endParaRPr lang="en-US" dirty="0"/>
          </a:p>
        </p:txBody>
      </p:sp>
      <p:sp>
        <p:nvSpPr>
          <p:cNvPr id="3" name="Content Placeholder 2">
            <a:extLst>
              <a:ext uri="{FF2B5EF4-FFF2-40B4-BE49-F238E27FC236}">
                <a16:creationId xmlns:a16="http://schemas.microsoft.com/office/drawing/2014/main" id="{E973A157-C032-A09B-4192-3D00C584A3B8}"/>
              </a:ext>
            </a:extLst>
          </p:cNvPr>
          <p:cNvSpPr>
            <a:spLocks noGrp="1"/>
          </p:cNvSpPr>
          <p:nvPr>
            <p:ph idx="1"/>
          </p:nvPr>
        </p:nvSpPr>
        <p:spPr>
          <a:xfrm>
            <a:off x="457200" y="1581150"/>
            <a:ext cx="7200897" cy="2489202"/>
          </a:xfrm>
        </p:spPr>
        <p:txBody>
          <a:bodyPr/>
          <a:lstStyle/>
          <a:p>
            <a:pPr marL="0" indent="0" algn="ctr">
              <a:buNone/>
            </a:pPr>
            <a:r>
              <a:rPr lang="en-US" sz="2250" dirty="0"/>
              <a:t>.</a:t>
            </a:r>
          </a:p>
          <a:p>
            <a:r>
              <a:rPr lang="en-US" dirty="0"/>
              <a:t>The providers at Wayne HealthCare recommend waiting until </a:t>
            </a:r>
            <a:r>
              <a:rPr lang="en-US" sz="2100" b="1" dirty="0"/>
              <a:t>38 weeks</a:t>
            </a:r>
            <a:r>
              <a:rPr lang="en-US" dirty="0"/>
              <a:t> of gestation or more before expressing colostrum before delivery. </a:t>
            </a:r>
          </a:p>
          <a:p>
            <a:r>
              <a:rPr lang="en-US" dirty="0"/>
              <a:t>Please discuss any concerns with your OB provider </a:t>
            </a:r>
          </a:p>
          <a:p>
            <a:endParaRPr lang="en-US" dirty="0"/>
          </a:p>
        </p:txBody>
      </p:sp>
      <p:sp>
        <p:nvSpPr>
          <p:cNvPr id="7" name="TextBox 6">
            <a:extLst>
              <a:ext uri="{FF2B5EF4-FFF2-40B4-BE49-F238E27FC236}">
                <a16:creationId xmlns:a16="http://schemas.microsoft.com/office/drawing/2014/main" id="{6861F633-D233-BD82-3C10-844FA00619C8}"/>
              </a:ext>
            </a:extLst>
          </p:cNvPr>
          <p:cNvSpPr txBox="1"/>
          <p:nvPr/>
        </p:nvSpPr>
        <p:spPr>
          <a:xfrm>
            <a:off x="6019800" y="4804867"/>
            <a:ext cx="4588695" cy="276999"/>
          </a:xfrm>
          <a:prstGeom prst="rect">
            <a:avLst/>
          </a:prstGeom>
          <a:noFill/>
        </p:spPr>
        <p:txBody>
          <a:bodyPr wrap="square">
            <a:spAutoFit/>
          </a:bodyPr>
          <a:lstStyle/>
          <a:p>
            <a:r>
              <a:rPr lang="en-US" sz="1200" dirty="0"/>
              <a:t>(Meek &amp; Noble, 2025)</a:t>
            </a: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10</a:t>
            </a:fld>
            <a:endParaRPr lang="en-US" dirty="0">
              <a:solidFill>
                <a:srgbClr val="90C226"/>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07962830"/>
      </p:ext>
    </p:extLst>
  </p:cSld>
  <p:clrMapOvr>
    <a:masterClrMapping/>
  </p:clrMapOvr>
  <mc:AlternateContent xmlns:mc="http://schemas.openxmlformats.org/markup-compatibility/2006">
    <mc:Choice xmlns:p14="http://schemas.microsoft.com/office/powerpoint/2010/main" Requires="p14">
      <p:transition spd="med" p14:dur="700" advTm="17750">
        <p:fade/>
      </p:transition>
    </mc:Choice>
    <mc:Fallback>
      <p:transition spd="med" advTm="17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few papers and a test tube&#10;&#10;AI-generated content may be incorrect.">
            <a:extLst>
              <a:ext uri="{FF2B5EF4-FFF2-40B4-BE49-F238E27FC236}">
                <a16:creationId xmlns:a16="http://schemas.microsoft.com/office/drawing/2014/main" id="{FD375CF7-8F33-CD84-D3B1-7D2C5F564623}"/>
              </a:ext>
            </a:extLst>
          </p:cNvPr>
          <p:cNvPicPr>
            <a:picLocks noGrp="1" noChangeAspect="1"/>
          </p:cNvPicPr>
          <p:nvPr>
            <p:ph idx="1"/>
          </p:nvPr>
        </p:nvPicPr>
        <p:blipFill>
          <a:blip r:embed="rId5"/>
          <a:stretch>
            <a:fillRect/>
          </a:stretch>
        </p:blipFill>
        <p:spPr>
          <a:xfrm>
            <a:off x="996554" y="520948"/>
            <a:ext cx="6997302" cy="3870806"/>
          </a:xfrm>
          <a:prstGeom prst="rect">
            <a:avLst/>
          </a:prstGeom>
        </p:spPr>
      </p:pic>
      <p:sp>
        <p:nvSpPr>
          <p:cNvPr id="12" name="TextBox 11">
            <a:extLst>
              <a:ext uri="{FF2B5EF4-FFF2-40B4-BE49-F238E27FC236}">
                <a16:creationId xmlns:a16="http://schemas.microsoft.com/office/drawing/2014/main" id="{87002547-EE2B-5F62-60A1-AA8E5F964561}"/>
              </a:ext>
            </a:extLst>
          </p:cNvPr>
          <p:cNvSpPr txBox="1"/>
          <p:nvPr/>
        </p:nvSpPr>
        <p:spPr>
          <a:xfrm>
            <a:off x="5105400" y="4629150"/>
            <a:ext cx="9873155" cy="784830"/>
          </a:xfrm>
          <a:prstGeom prst="rect">
            <a:avLst/>
          </a:prstGeom>
          <a:noFill/>
        </p:spPr>
        <p:txBody>
          <a:bodyPr wrap="square">
            <a:spAutoFit/>
          </a:bodyPr>
          <a:lstStyle/>
          <a:p>
            <a:r>
              <a:rPr lang="en-US" sz="1050" dirty="0">
                <a:latin typeface="Corbel" panose="020B0503020204020204"/>
              </a:rPr>
              <a:t>( Lactation Education Resources, 2025) ( Raju, 2023)</a:t>
            </a:r>
          </a:p>
          <a:p>
            <a:pPr defTabSz="342900">
              <a:defRPr/>
            </a:pPr>
            <a:r>
              <a:rPr lang="en-US" sz="1050" dirty="0">
                <a:latin typeface="Corbel" panose="020B0503020204020204"/>
              </a:rPr>
              <a:t>Centers for Disease Control and Prevention,2025).</a:t>
            </a:r>
          </a:p>
          <a:p>
            <a:pPr defTabSz="342900">
              <a:defRPr/>
            </a:pPr>
            <a:r>
              <a:rPr lang="en-US" sz="1050" dirty="0">
                <a:latin typeface="Corbel" panose="020B0503020204020204"/>
              </a:rPr>
              <a:t>( Association of Breastfeeding Mothers, 2025). </a:t>
            </a:r>
          </a:p>
          <a:p>
            <a:endParaRPr lang="en-US" sz="1350" dirty="0"/>
          </a:p>
        </p:txBody>
      </p:sp>
      <p:sp>
        <p:nvSpPr>
          <p:cNvPr id="2" name="Slide Number Placeholder 1"/>
          <p:cNvSpPr>
            <a:spLocks noGrp="1"/>
          </p:cNvSpPr>
          <p:nvPr>
            <p:ph type="sldNum" sz="quarter" idx="12"/>
          </p:nvPr>
        </p:nvSpPr>
        <p:spPr/>
        <p:txBody>
          <a:bodyPr/>
          <a:lstStyle/>
          <a:p>
            <a:fld id="{D57F1E4F-1CFF-5643-939E-217C01CDF565}" type="slidenum">
              <a:rPr lang="en-US" smtClean="0">
                <a:solidFill>
                  <a:srgbClr val="90C226"/>
                </a:solidFill>
              </a:rPr>
              <a:pPr/>
              <a:t>11</a:t>
            </a:fld>
            <a:endParaRPr lang="en-US" dirty="0">
              <a:solidFill>
                <a:srgbClr val="90C226"/>
              </a:solidFill>
            </a:endParaRPr>
          </a:p>
        </p:txBody>
      </p:sp>
      <p:sp>
        <p:nvSpPr>
          <p:cNvPr id="4" name="Rectangle 3"/>
          <p:cNvSpPr/>
          <p:nvPr/>
        </p:nvSpPr>
        <p:spPr>
          <a:xfrm>
            <a:off x="6307803" y="1846751"/>
            <a:ext cx="1295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91748343"/>
      </p:ext>
    </p:extLst>
  </p:cSld>
  <p:clrMapOvr>
    <a:masterClrMapping/>
  </p:clrMapOvr>
  <mc:AlternateContent xmlns:mc="http://schemas.openxmlformats.org/markup-compatibility/2006">
    <mc:Choice xmlns:p14="http://schemas.microsoft.com/office/powerpoint/2010/main" Requires="p14">
      <p:transition spd="med" p14:dur="700" advTm="23689">
        <p:fade/>
      </p:transition>
    </mc:Choice>
    <mc:Fallback>
      <p:transition spd="med" advTm="23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90B2-2D07-0F4A-86B9-5520B9E0D1E8}"/>
              </a:ext>
            </a:extLst>
          </p:cNvPr>
          <p:cNvSpPr>
            <a:spLocks noGrp="1"/>
          </p:cNvSpPr>
          <p:nvPr>
            <p:ph type="title"/>
          </p:nvPr>
        </p:nvSpPr>
        <p:spPr>
          <a:xfrm>
            <a:off x="606445" y="605471"/>
            <a:ext cx="1666493" cy="1132550"/>
          </a:xfrm>
        </p:spPr>
        <p:txBody>
          <a:bodyPr vert="horz" lIns="68580" tIns="34290" rIns="68580" bIns="34290" rtlCol="0" anchor="b">
            <a:normAutofit fontScale="90000"/>
          </a:bodyPr>
          <a:lstStyle/>
          <a:p>
            <a:r>
              <a:rPr lang="en-US" sz="2475" spc="-75" dirty="0"/>
              <a:t>Information Resources </a:t>
            </a:r>
          </a:p>
        </p:txBody>
      </p:sp>
      <p:sp>
        <p:nvSpPr>
          <p:cNvPr id="7" name="TextBox 6">
            <a:extLst>
              <a:ext uri="{FF2B5EF4-FFF2-40B4-BE49-F238E27FC236}">
                <a16:creationId xmlns:a16="http://schemas.microsoft.com/office/drawing/2014/main" id="{6DF843BA-721B-EA96-E948-203ABCEA5BD9}"/>
              </a:ext>
            </a:extLst>
          </p:cNvPr>
          <p:cNvSpPr txBox="1"/>
          <p:nvPr/>
        </p:nvSpPr>
        <p:spPr>
          <a:xfrm>
            <a:off x="5562600" y="4769219"/>
            <a:ext cx="3506726" cy="685800"/>
          </a:xfrm>
          <a:prstGeom prst="rect">
            <a:avLst/>
          </a:prstGeom>
        </p:spPr>
        <p:txBody>
          <a:bodyPr vert="horz" lIns="68580" tIns="34290" rIns="68580" bIns="34290" rtlCol="0" anchor="t">
            <a:normAutofit/>
          </a:bodyPr>
          <a:lstStyle/>
          <a:p>
            <a:pPr defTabSz="685800">
              <a:lnSpc>
                <a:spcPct val="90000"/>
              </a:lnSpc>
              <a:spcBef>
                <a:spcPts val="900"/>
              </a:spcBef>
              <a:buClr>
                <a:schemeClr val="accent1"/>
              </a:buClr>
            </a:pPr>
            <a:r>
              <a:rPr lang="en-US" sz="1050" dirty="0"/>
              <a:t>( Lactation Education Resources, 2025)</a:t>
            </a:r>
          </a:p>
        </p:txBody>
      </p:sp>
      <p:pic>
        <p:nvPicPr>
          <p:cNvPr id="8" name="Content Placeholder 7" descr="A collage of a brochure with a couple of people&#10;&#10;AI-generated content may be incorrect.">
            <a:extLst>
              <a:ext uri="{FF2B5EF4-FFF2-40B4-BE49-F238E27FC236}">
                <a16:creationId xmlns:a16="http://schemas.microsoft.com/office/drawing/2014/main" id="{C5C33A6C-4889-0590-8076-0C6520A69FB3}"/>
              </a:ext>
            </a:extLst>
          </p:cNvPr>
          <p:cNvPicPr>
            <a:picLocks noGrp="1" noChangeAspect="1"/>
          </p:cNvPicPr>
          <p:nvPr>
            <p:ph idx="1"/>
          </p:nvPr>
        </p:nvPicPr>
        <p:blipFill>
          <a:blip r:embed="rId5"/>
          <a:stretch>
            <a:fillRect/>
          </a:stretch>
        </p:blipFill>
        <p:spPr>
          <a:xfrm>
            <a:off x="2971800" y="403145"/>
            <a:ext cx="3311435" cy="3545088"/>
          </a:xfrm>
        </p:spPr>
      </p:pic>
      <p:sp>
        <p:nvSpPr>
          <p:cNvPr id="3" name="Rectangle 2">
            <a:extLst>
              <a:ext uri="{FF2B5EF4-FFF2-40B4-BE49-F238E27FC236}">
                <a16:creationId xmlns:a16="http://schemas.microsoft.com/office/drawing/2014/main" id="{1BD66A61-7F71-7931-9A91-6BB488563519}"/>
              </a:ext>
            </a:extLst>
          </p:cNvPr>
          <p:cNvSpPr/>
          <p:nvPr/>
        </p:nvSpPr>
        <p:spPr>
          <a:xfrm>
            <a:off x="3050176" y="3790950"/>
            <a:ext cx="3233059" cy="106355"/>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CEDF3439-6935-C1BF-6B8E-007BC0DDC65F}"/>
              </a:ext>
            </a:extLst>
          </p:cNvPr>
          <p:cNvSpPr/>
          <p:nvPr/>
        </p:nvSpPr>
        <p:spPr>
          <a:xfrm>
            <a:off x="3010987" y="349967"/>
            <a:ext cx="3233059" cy="106355"/>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12</a:t>
            </a:fld>
            <a:endParaRPr lang="en-US" dirty="0">
              <a:solidFill>
                <a:srgbClr val="90C226"/>
              </a:solidFill>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430881832"/>
      </p:ext>
    </p:extLst>
  </p:cSld>
  <p:clrMapOvr>
    <a:masterClrMapping/>
  </p:clrMapOvr>
  <mc:AlternateContent xmlns:mc="http://schemas.openxmlformats.org/markup-compatibility/2006">
    <mc:Choice xmlns:p14="http://schemas.microsoft.com/office/powerpoint/2010/main" Requires="p14">
      <p:transition spd="med" p14:dur="700" advTm="27858">
        <p:fade/>
      </p:transition>
    </mc:Choice>
    <mc:Fallback>
      <p:transition spd="med" advTm="27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6986E-5A2F-75E7-86C9-011F83216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9A0E7-710C-E3FE-A67A-F8F16896CA5E}"/>
              </a:ext>
            </a:extLst>
          </p:cNvPr>
          <p:cNvSpPr>
            <a:spLocks noGrp="1"/>
          </p:cNvSpPr>
          <p:nvPr>
            <p:ph type="title"/>
          </p:nvPr>
        </p:nvSpPr>
        <p:spPr>
          <a:xfrm>
            <a:off x="479081" y="-730867"/>
            <a:ext cx="2471939" cy="2441448"/>
          </a:xfrm>
        </p:spPr>
        <p:txBody>
          <a:bodyPr vert="horz" lIns="68580" tIns="34290" rIns="68580" bIns="34290" rtlCol="0" anchor="b">
            <a:normAutofit/>
          </a:bodyPr>
          <a:lstStyle/>
          <a:p>
            <a:r>
              <a:rPr lang="en-US" sz="2475" spc="-75" dirty="0"/>
              <a:t>Information Resources </a:t>
            </a:r>
          </a:p>
        </p:txBody>
      </p:sp>
      <p:sp>
        <p:nvSpPr>
          <p:cNvPr id="10" name="TextBox 9">
            <a:extLst>
              <a:ext uri="{FF2B5EF4-FFF2-40B4-BE49-F238E27FC236}">
                <a16:creationId xmlns:a16="http://schemas.microsoft.com/office/drawing/2014/main" id="{3E1C87AD-E624-526A-8EE0-AB5222214A36}"/>
              </a:ext>
            </a:extLst>
          </p:cNvPr>
          <p:cNvSpPr txBox="1"/>
          <p:nvPr/>
        </p:nvSpPr>
        <p:spPr>
          <a:xfrm>
            <a:off x="5539319" y="4787326"/>
            <a:ext cx="3506726" cy="685800"/>
          </a:xfrm>
          <a:prstGeom prst="rect">
            <a:avLst/>
          </a:prstGeom>
        </p:spPr>
        <p:txBody>
          <a:bodyPr vert="horz" lIns="68580" tIns="34290" rIns="68580" bIns="34290" rtlCol="0" anchor="t">
            <a:normAutofit/>
          </a:bodyPr>
          <a:lstStyle/>
          <a:p>
            <a:pPr defTabSz="685800">
              <a:lnSpc>
                <a:spcPct val="90000"/>
              </a:lnSpc>
              <a:spcBef>
                <a:spcPts val="900"/>
              </a:spcBef>
              <a:buClr>
                <a:schemeClr val="accent1"/>
              </a:buClr>
            </a:pPr>
            <a:r>
              <a:rPr lang="en-US" sz="1050" dirty="0"/>
              <a:t>( Lactation Education Resources, 2025)</a:t>
            </a:r>
          </a:p>
        </p:txBody>
      </p:sp>
      <p:pic>
        <p:nvPicPr>
          <p:cNvPr id="6" name="Content Placeholder 5" descr="A collage of images of hands and breast&#10;&#10;AI-generated content may be incorrect.">
            <a:extLst>
              <a:ext uri="{FF2B5EF4-FFF2-40B4-BE49-F238E27FC236}">
                <a16:creationId xmlns:a16="http://schemas.microsoft.com/office/drawing/2014/main" id="{77E39DAB-0B02-FBD8-D177-D8BBD2660618}"/>
              </a:ext>
            </a:extLst>
          </p:cNvPr>
          <p:cNvPicPr>
            <a:picLocks noGrp="1" noChangeAspect="1"/>
          </p:cNvPicPr>
          <p:nvPr>
            <p:ph idx="1"/>
          </p:nvPr>
        </p:nvPicPr>
        <p:blipFill>
          <a:blip r:embed="rId5"/>
          <a:stretch>
            <a:fillRect/>
          </a:stretch>
        </p:blipFill>
        <p:spPr>
          <a:xfrm>
            <a:off x="3047997" y="473303"/>
            <a:ext cx="3233059" cy="3803948"/>
          </a:xfrm>
        </p:spPr>
      </p:pic>
      <p:sp>
        <p:nvSpPr>
          <p:cNvPr id="3" name="Rectangle 2">
            <a:extLst>
              <a:ext uri="{FF2B5EF4-FFF2-40B4-BE49-F238E27FC236}">
                <a16:creationId xmlns:a16="http://schemas.microsoft.com/office/drawing/2014/main" id="{E6F399BF-FF82-313A-5D4B-2A84146DE639}"/>
              </a:ext>
            </a:extLst>
          </p:cNvPr>
          <p:cNvSpPr/>
          <p:nvPr/>
        </p:nvSpPr>
        <p:spPr>
          <a:xfrm>
            <a:off x="3047998" y="4090555"/>
            <a:ext cx="3233059" cy="175528"/>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82BCB6F4-9212-2635-5AF1-9EE1216E42D1}"/>
              </a:ext>
            </a:extLst>
          </p:cNvPr>
          <p:cNvSpPr/>
          <p:nvPr/>
        </p:nvSpPr>
        <p:spPr>
          <a:xfrm>
            <a:off x="3048000" y="360975"/>
            <a:ext cx="3233059" cy="106355"/>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4800600" y="1352550"/>
            <a:ext cx="1480457" cy="2045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13</a:t>
            </a:fld>
            <a:endParaRPr lang="en-US" dirty="0">
              <a:solidFill>
                <a:srgbClr val="90C226"/>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81944035"/>
      </p:ext>
    </p:extLst>
  </p:cSld>
  <p:clrMapOvr>
    <a:masterClrMapping/>
  </p:clrMapOvr>
  <mc:AlternateContent xmlns:mc="http://schemas.openxmlformats.org/markup-compatibility/2006">
    <mc:Choice xmlns:p14="http://schemas.microsoft.com/office/powerpoint/2010/main" Requires="p14">
      <p:transition spd="med" p14:dur="700" advTm="32173">
        <p:fade/>
      </p:transition>
    </mc:Choice>
    <mc:Fallback>
      <p:transition spd="med" advTm="32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75A9-0EFB-FA02-8AA3-18B85B493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B2FC4-E665-4C81-B3C6-68A5AC787F7D}"/>
              </a:ext>
            </a:extLst>
          </p:cNvPr>
          <p:cNvSpPr>
            <a:spLocks noGrp="1"/>
          </p:cNvSpPr>
          <p:nvPr>
            <p:ph type="title"/>
          </p:nvPr>
        </p:nvSpPr>
        <p:spPr>
          <a:xfrm>
            <a:off x="479081" y="-730867"/>
            <a:ext cx="2471939" cy="2441448"/>
          </a:xfrm>
        </p:spPr>
        <p:txBody>
          <a:bodyPr vert="horz" lIns="68580" tIns="34290" rIns="68580" bIns="34290" rtlCol="0" anchor="b">
            <a:normAutofit/>
          </a:bodyPr>
          <a:lstStyle/>
          <a:p>
            <a:r>
              <a:rPr lang="en-US" sz="2475" spc="-75" dirty="0"/>
              <a:t>Information Resources </a:t>
            </a:r>
          </a:p>
        </p:txBody>
      </p:sp>
      <p:sp>
        <p:nvSpPr>
          <p:cNvPr id="10" name="TextBox 9">
            <a:extLst>
              <a:ext uri="{FF2B5EF4-FFF2-40B4-BE49-F238E27FC236}">
                <a16:creationId xmlns:a16="http://schemas.microsoft.com/office/drawing/2014/main" id="{B78D3C92-58F0-73DC-F842-5833F42E42ED}"/>
              </a:ext>
            </a:extLst>
          </p:cNvPr>
          <p:cNvSpPr txBox="1"/>
          <p:nvPr/>
        </p:nvSpPr>
        <p:spPr>
          <a:xfrm>
            <a:off x="5486400" y="4820522"/>
            <a:ext cx="3506726" cy="685800"/>
          </a:xfrm>
          <a:prstGeom prst="rect">
            <a:avLst/>
          </a:prstGeom>
        </p:spPr>
        <p:txBody>
          <a:bodyPr vert="horz" lIns="68580" tIns="34290" rIns="68580" bIns="34290" rtlCol="0" anchor="t">
            <a:normAutofit/>
          </a:bodyPr>
          <a:lstStyle/>
          <a:p>
            <a:pPr defTabSz="685800">
              <a:lnSpc>
                <a:spcPct val="90000"/>
              </a:lnSpc>
              <a:spcBef>
                <a:spcPts val="900"/>
              </a:spcBef>
              <a:buClr>
                <a:schemeClr val="accent1"/>
              </a:buClr>
            </a:pPr>
            <a:r>
              <a:rPr lang="en-US" sz="1050" dirty="0"/>
              <a:t>( Lactation Education Resources, 2025)</a:t>
            </a:r>
          </a:p>
        </p:txBody>
      </p:sp>
      <p:pic>
        <p:nvPicPr>
          <p:cNvPr id="9" name="Picture 8" descr="A manual of pumping breast milk&#10;&#10;AI-generated content may be incorrect.">
            <a:extLst>
              <a:ext uri="{FF2B5EF4-FFF2-40B4-BE49-F238E27FC236}">
                <a16:creationId xmlns:a16="http://schemas.microsoft.com/office/drawing/2014/main" id="{96B76E62-00BC-3F14-E24C-D7FC7A03754C}"/>
              </a:ext>
            </a:extLst>
          </p:cNvPr>
          <p:cNvPicPr>
            <a:picLocks noChangeAspect="1"/>
          </p:cNvPicPr>
          <p:nvPr/>
        </p:nvPicPr>
        <p:blipFill>
          <a:blip r:embed="rId5"/>
          <a:stretch>
            <a:fillRect/>
          </a:stretch>
        </p:blipFill>
        <p:spPr>
          <a:xfrm>
            <a:off x="3224687" y="552927"/>
            <a:ext cx="3233059" cy="3580594"/>
          </a:xfrm>
          <a:prstGeom prst="rect">
            <a:avLst/>
          </a:prstGeom>
        </p:spPr>
      </p:pic>
      <p:sp>
        <p:nvSpPr>
          <p:cNvPr id="3" name="Rectangle 2">
            <a:extLst>
              <a:ext uri="{FF2B5EF4-FFF2-40B4-BE49-F238E27FC236}">
                <a16:creationId xmlns:a16="http://schemas.microsoft.com/office/drawing/2014/main" id="{542F6942-BCE8-4C28-1E54-82615908B157}"/>
              </a:ext>
            </a:extLst>
          </p:cNvPr>
          <p:cNvSpPr/>
          <p:nvPr/>
        </p:nvSpPr>
        <p:spPr>
          <a:xfrm>
            <a:off x="3224686" y="3955832"/>
            <a:ext cx="3233059" cy="182555"/>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2AE4D4D0-E5C4-BF4E-70C5-8F315126AAEE}"/>
              </a:ext>
            </a:extLst>
          </p:cNvPr>
          <p:cNvSpPr/>
          <p:nvPr/>
        </p:nvSpPr>
        <p:spPr>
          <a:xfrm>
            <a:off x="3224687" y="401324"/>
            <a:ext cx="3233059" cy="177065"/>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4953000" y="1428750"/>
            <a:ext cx="1295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14</a:t>
            </a:fld>
            <a:endParaRPr lang="en-US" dirty="0">
              <a:solidFill>
                <a:srgbClr val="90C226"/>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605609847"/>
      </p:ext>
    </p:extLst>
  </p:cSld>
  <p:clrMapOvr>
    <a:masterClrMapping/>
  </p:clrMapOvr>
  <mc:AlternateContent xmlns:mc="http://schemas.openxmlformats.org/markup-compatibility/2006">
    <mc:Choice xmlns:p14="http://schemas.microsoft.com/office/powerpoint/2010/main" Requires="p14">
      <p:transition spd="med" p14:dur="700" advTm="24808">
        <p:fade/>
      </p:transition>
    </mc:Choice>
    <mc:Fallback>
      <p:transition spd="med" advTm="24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A11E-41C1-0129-6ED8-C18059654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6E88E-FC39-269F-C5AF-AA508FB924F8}"/>
              </a:ext>
            </a:extLst>
          </p:cNvPr>
          <p:cNvSpPr>
            <a:spLocks noGrp="1"/>
          </p:cNvSpPr>
          <p:nvPr>
            <p:ph type="title"/>
          </p:nvPr>
        </p:nvSpPr>
        <p:spPr>
          <a:xfrm>
            <a:off x="516340" y="-799447"/>
            <a:ext cx="2205337" cy="2441448"/>
          </a:xfrm>
        </p:spPr>
        <p:txBody>
          <a:bodyPr vert="horz" lIns="68580" tIns="34290" rIns="68580" bIns="34290" rtlCol="0" anchor="b">
            <a:normAutofit/>
          </a:bodyPr>
          <a:lstStyle/>
          <a:p>
            <a:r>
              <a:rPr lang="en-US" sz="2475" spc="-75" dirty="0"/>
              <a:t>Information Resources </a:t>
            </a:r>
          </a:p>
        </p:txBody>
      </p:sp>
      <p:sp>
        <p:nvSpPr>
          <p:cNvPr id="9" name="TextBox 8">
            <a:extLst>
              <a:ext uri="{FF2B5EF4-FFF2-40B4-BE49-F238E27FC236}">
                <a16:creationId xmlns:a16="http://schemas.microsoft.com/office/drawing/2014/main" id="{87EBFDA8-0C15-F69F-6B5E-2F3324BC701C}"/>
              </a:ext>
            </a:extLst>
          </p:cNvPr>
          <p:cNvSpPr txBox="1"/>
          <p:nvPr/>
        </p:nvSpPr>
        <p:spPr>
          <a:xfrm>
            <a:off x="5624448" y="4674546"/>
            <a:ext cx="3506726" cy="685800"/>
          </a:xfrm>
          <a:prstGeom prst="rect">
            <a:avLst/>
          </a:prstGeom>
        </p:spPr>
        <p:txBody>
          <a:bodyPr vert="horz" lIns="68580" tIns="34290" rIns="68580" bIns="34290" rtlCol="0" anchor="t">
            <a:normAutofit/>
          </a:bodyPr>
          <a:lstStyle/>
          <a:p>
            <a:pPr defTabSz="685800">
              <a:lnSpc>
                <a:spcPct val="90000"/>
              </a:lnSpc>
              <a:spcBef>
                <a:spcPts val="900"/>
              </a:spcBef>
              <a:buClr>
                <a:schemeClr val="accent1"/>
              </a:buClr>
            </a:pPr>
            <a:r>
              <a:rPr lang="en-US" sz="1050" dirty="0"/>
              <a:t>( Lactation Education Resources, 2025)</a:t>
            </a:r>
          </a:p>
        </p:txBody>
      </p:sp>
      <p:pic>
        <p:nvPicPr>
          <p:cNvPr id="7" name="Content Placeholder 6" descr="A close-up of a brochure&#10;&#10;AI-generated content may be incorrect.">
            <a:extLst>
              <a:ext uri="{FF2B5EF4-FFF2-40B4-BE49-F238E27FC236}">
                <a16:creationId xmlns:a16="http://schemas.microsoft.com/office/drawing/2014/main" id="{BF5C4470-C92B-DC6C-0D8E-FB3B052878AE}"/>
              </a:ext>
            </a:extLst>
          </p:cNvPr>
          <p:cNvPicPr>
            <a:picLocks noGrp="1" noChangeAspect="1"/>
          </p:cNvPicPr>
          <p:nvPr>
            <p:ph idx="1"/>
          </p:nvPr>
        </p:nvPicPr>
        <p:blipFill>
          <a:blip r:embed="rId5"/>
          <a:stretch>
            <a:fillRect/>
          </a:stretch>
        </p:blipFill>
        <p:spPr>
          <a:xfrm>
            <a:off x="3171694" y="501269"/>
            <a:ext cx="3223260" cy="3784001"/>
          </a:xfrm>
        </p:spPr>
      </p:pic>
      <p:sp>
        <p:nvSpPr>
          <p:cNvPr id="3" name="Rectangle 2">
            <a:extLst>
              <a:ext uri="{FF2B5EF4-FFF2-40B4-BE49-F238E27FC236}">
                <a16:creationId xmlns:a16="http://schemas.microsoft.com/office/drawing/2014/main" id="{3E4E4C17-F03B-B52E-ED00-D0477DAE958B}"/>
              </a:ext>
            </a:extLst>
          </p:cNvPr>
          <p:cNvSpPr/>
          <p:nvPr/>
        </p:nvSpPr>
        <p:spPr>
          <a:xfrm>
            <a:off x="3161895" y="4095750"/>
            <a:ext cx="3233059" cy="116598"/>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FF368BD8-051A-9B80-E836-99947C304B8F}"/>
              </a:ext>
            </a:extLst>
          </p:cNvPr>
          <p:cNvSpPr/>
          <p:nvPr/>
        </p:nvSpPr>
        <p:spPr>
          <a:xfrm>
            <a:off x="3166794" y="411274"/>
            <a:ext cx="3233059" cy="106355"/>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15</a:t>
            </a:fld>
            <a:endParaRPr lang="en-US" dirty="0">
              <a:solidFill>
                <a:srgbClr val="90C226"/>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46190665"/>
      </p:ext>
    </p:extLst>
  </p:cSld>
  <p:clrMapOvr>
    <a:masterClrMapping/>
  </p:clrMapOvr>
  <mc:AlternateContent xmlns:mc="http://schemas.openxmlformats.org/markup-compatibility/2006">
    <mc:Choice xmlns:p14="http://schemas.microsoft.com/office/powerpoint/2010/main" Requires="p14">
      <p:transition spd="med" p14:dur="700" advTm="11780">
        <p:fade/>
      </p:transition>
    </mc:Choice>
    <mc:Fallback>
      <p:transition spd="med" advTm="11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B5D2-FE81-C042-BBB4-507343C976E3}"/>
              </a:ext>
            </a:extLst>
          </p:cNvPr>
          <p:cNvSpPr>
            <a:spLocks noGrp="1"/>
          </p:cNvSpPr>
          <p:nvPr>
            <p:ph type="title"/>
          </p:nvPr>
        </p:nvSpPr>
        <p:spPr/>
        <p:txBody>
          <a:bodyPr/>
          <a:lstStyle/>
          <a:p>
            <a:r>
              <a:rPr lang="en-US" dirty="0"/>
              <a:t>Supplies needed to initiate expression </a:t>
            </a:r>
          </a:p>
        </p:txBody>
      </p:sp>
      <p:pic>
        <p:nvPicPr>
          <p:cNvPr id="5" name="Content Placeholder 4" descr="Several plastic containers with a needle in it&#10;&#10;AI-generated content may be incorrect.">
            <a:extLst>
              <a:ext uri="{FF2B5EF4-FFF2-40B4-BE49-F238E27FC236}">
                <a16:creationId xmlns:a16="http://schemas.microsoft.com/office/drawing/2014/main" id="{C209DA22-B7AB-12FA-2064-7BA96A07DBF0}"/>
              </a:ext>
            </a:extLst>
          </p:cNvPr>
          <p:cNvPicPr>
            <a:picLocks noGrp="1" noChangeAspect="1"/>
          </p:cNvPicPr>
          <p:nvPr>
            <p:ph idx="1"/>
          </p:nvPr>
        </p:nvPicPr>
        <p:blipFill>
          <a:blip r:embed="rId5"/>
          <a:stretch>
            <a:fillRect/>
          </a:stretch>
        </p:blipFill>
        <p:spPr>
          <a:xfrm>
            <a:off x="2913063" y="1918098"/>
            <a:ext cx="3317875" cy="2488406"/>
          </a:xfrm>
          <a:prstGeom prst="rect">
            <a:avLst/>
          </a:prstGeom>
          <a:ln w="76200">
            <a:solidFill>
              <a:schemeClr val="accent1">
                <a:lumMod val="75000"/>
              </a:schemeClr>
            </a:solidFill>
          </a:ln>
        </p:spPr>
      </p:pic>
      <p:sp>
        <p:nvSpPr>
          <p:cNvPr id="7" name="TextBox 6">
            <a:extLst>
              <a:ext uri="{FF2B5EF4-FFF2-40B4-BE49-F238E27FC236}">
                <a16:creationId xmlns:a16="http://schemas.microsoft.com/office/drawing/2014/main" id="{52C8F334-3C82-0B0F-77D2-AF56BCC5B3F9}"/>
              </a:ext>
            </a:extLst>
          </p:cNvPr>
          <p:cNvSpPr txBox="1"/>
          <p:nvPr/>
        </p:nvSpPr>
        <p:spPr>
          <a:xfrm>
            <a:off x="5867400" y="4726760"/>
            <a:ext cx="4575941" cy="300082"/>
          </a:xfrm>
          <a:prstGeom prst="rect">
            <a:avLst/>
          </a:prstGeom>
          <a:noFill/>
        </p:spPr>
        <p:txBody>
          <a:bodyPr wrap="square">
            <a:spAutoFit/>
          </a:bodyPr>
          <a:lstStyle/>
          <a:p>
            <a:r>
              <a:rPr lang="en-US" sz="1350" dirty="0"/>
              <a:t>(</a:t>
            </a:r>
            <a:r>
              <a:rPr lang="en-US" sz="1350" dirty="0" err="1"/>
              <a:t>Larobina</a:t>
            </a:r>
            <a:r>
              <a:rPr lang="en-US" sz="1350" dirty="0"/>
              <a:t> et al., </a:t>
            </a:r>
            <a:r>
              <a:rPr lang="en-US" sz="1350" dirty="0" smtClean="0"/>
              <a:t>2024)</a:t>
            </a:r>
            <a:endParaRPr lang="en-US" sz="1350" dirty="0"/>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16</a:t>
            </a:fld>
            <a:endParaRPr lang="en-US" dirty="0">
              <a:solidFill>
                <a:srgbClr val="90C226"/>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99119103"/>
      </p:ext>
    </p:extLst>
  </p:cSld>
  <p:clrMapOvr>
    <a:masterClrMapping/>
  </p:clrMapOvr>
  <mc:AlternateContent xmlns:mc="http://schemas.openxmlformats.org/markup-compatibility/2006">
    <mc:Choice xmlns:p14="http://schemas.microsoft.com/office/powerpoint/2010/main" Requires="p14">
      <p:transition spd="med" p14:dur="700" advTm="40503">
        <p:fade/>
      </p:transition>
    </mc:Choice>
    <mc:Fallback>
      <p:transition spd="med" advTm="40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83A2-A7F3-4E57-EA2E-DE4AB945032A}"/>
              </a:ext>
            </a:extLst>
          </p:cNvPr>
          <p:cNvSpPr>
            <a:spLocks noGrp="1"/>
          </p:cNvSpPr>
          <p:nvPr>
            <p:ph type="title"/>
          </p:nvPr>
        </p:nvSpPr>
        <p:spPr>
          <a:xfrm>
            <a:off x="685800" y="230610"/>
            <a:ext cx="7200897" cy="977900"/>
          </a:xfrm>
        </p:spPr>
        <p:txBody>
          <a:bodyPr/>
          <a:lstStyle/>
          <a:p>
            <a:r>
              <a:rPr lang="en-US" dirty="0"/>
              <a:t>Storage of breastmilk </a:t>
            </a:r>
          </a:p>
        </p:txBody>
      </p:sp>
      <p:sp>
        <p:nvSpPr>
          <p:cNvPr id="3" name="Content Placeholder 2">
            <a:extLst>
              <a:ext uri="{FF2B5EF4-FFF2-40B4-BE49-F238E27FC236}">
                <a16:creationId xmlns:a16="http://schemas.microsoft.com/office/drawing/2014/main" id="{3ED065A6-885A-95E4-E67F-B9A87C6E1DE9}"/>
              </a:ext>
            </a:extLst>
          </p:cNvPr>
          <p:cNvSpPr>
            <a:spLocks noGrp="1"/>
          </p:cNvSpPr>
          <p:nvPr>
            <p:ph idx="1"/>
          </p:nvPr>
        </p:nvSpPr>
        <p:spPr>
          <a:xfrm>
            <a:off x="838200" y="1276350"/>
            <a:ext cx="7200897" cy="2489202"/>
          </a:xfrm>
        </p:spPr>
        <p:txBody>
          <a:bodyPr/>
          <a:lstStyle/>
          <a:p>
            <a:r>
              <a:rPr lang="en-US" dirty="0"/>
              <a:t>Store in clean container: Plastic, glass or breastmilk storage bags</a:t>
            </a:r>
          </a:p>
        </p:txBody>
      </p:sp>
      <p:graphicFrame>
        <p:nvGraphicFramePr>
          <p:cNvPr id="6" name="Table 5">
            <a:extLst>
              <a:ext uri="{FF2B5EF4-FFF2-40B4-BE49-F238E27FC236}">
                <a16:creationId xmlns:a16="http://schemas.microsoft.com/office/drawing/2014/main" id="{C2B6EA4C-997E-2702-E66C-FFB62CBBB780}"/>
              </a:ext>
            </a:extLst>
          </p:cNvPr>
          <p:cNvGraphicFramePr>
            <a:graphicFrameLocks noGrp="1"/>
          </p:cNvGraphicFramePr>
          <p:nvPr>
            <p:extLst>
              <p:ext uri="{D42A27DB-BD31-4B8C-83A1-F6EECF244321}">
                <p14:modId xmlns:p14="http://schemas.microsoft.com/office/powerpoint/2010/main" val="311233421"/>
              </p:ext>
            </p:extLst>
          </p:nvPr>
        </p:nvGraphicFramePr>
        <p:xfrm>
          <a:off x="533400" y="1733550"/>
          <a:ext cx="6524068" cy="1787299"/>
        </p:xfrm>
        <a:graphic>
          <a:graphicData uri="http://schemas.openxmlformats.org/drawingml/2006/table">
            <a:tbl>
              <a:tblPr firstRow="1" bandRow="1">
                <a:tableStyleId>{21E4AEA4-8DFA-4A89-87EB-49C32662AFE0}</a:tableStyleId>
              </a:tblPr>
              <a:tblGrid>
                <a:gridCol w="1631017">
                  <a:extLst>
                    <a:ext uri="{9D8B030D-6E8A-4147-A177-3AD203B41FA5}">
                      <a16:colId xmlns:a16="http://schemas.microsoft.com/office/drawing/2014/main" val="537109825"/>
                    </a:ext>
                  </a:extLst>
                </a:gridCol>
                <a:gridCol w="1631017">
                  <a:extLst>
                    <a:ext uri="{9D8B030D-6E8A-4147-A177-3AD203B41FA5}">
                      <a16:colId xmlns:a16="http://schemas.microsoft.com/office/drawing/2014/main" val="3077945461"/>
                    </a:ext>
                  </a:extLst>
                </a:gridCol>
                <a:gridCol w="1631017">
                  <a:extLst>
                    <a:ext uri="{9D8B030D-6E8A-4147-A177-3AD203B41FA5}">
                      <a16:colId xmlns:a16="http://schemas.microsoft.com/office/drawing/2014/main" val="4147848007"/>
                    </a:ext>
                  </a:extLst>
                </a:gridCol>
                <a:gridCol w="1631017">
                  <a:extLst>
                    <a:ext uri="{9D8B030D-6E8A-4147-A177-3AD203B41FA5}">
                      <a16:colId xmlns:a16="http://schemas.microsoft.com/office/drawing/2014/main" val="2802811478"/>
                    </a:ext>
                  </a:extLst>
                </a:gridCol>
              </a:tblGrid>
              <a:tr h="769802">
                <a:tc>
                  <a:txBody>
                    <a:bodyPr/>
                    <a:lstStyle/>
                    <a:p>
                      <a:r>
                        <a:rPr lang="en-US" sz="1100" dirty="0"/>
                        <a:t>Room Temperature</a:t>
                      </a:r>
                    </a:p>
                  </a:txBody>
                  <a:tcPr marL="68580" marR="68580" marT="34290" marB="34290"/>
                </a:tc>
                <a:tc>
                  <a:txBody>
                    <a:bodyPr/>
                    <a:lstStyle/>
                    <a:p>
                      <a:r>
                        <a:rPr lang="en-US" sz="1100" dirty="0"/>
                        <a:t>Refrigerated</a:t>
                      </a:r>
                    </a:p>
                  </a:txBody>
                  <a:tcPr marL="68580" marR="68580" marT="34290" marB="34290"/>
                </a:tc>
                <a:tc>
                  <a:txBody>
                    <a:bodyPr/>
                    <a:lstStyle/>
                    <a:p>
                      <a:r>
                        <a:rPr lang="en-US" sz="1100" dirty="0"/>
                        <a:t>Freezer</a:t>
                      </a:r>
                    </a:p>
                  </a:txBody>
                  <a:tcPr marL="68580" marR="68580" marT="34290" marB="34290"/>
                </a:tc>
                <a:tc>
                  <a:txBody>
                    <a:bodyPr/>
                    <a:lstStyle/>
                    <a:p>
                      <a:r>
                        <a:rPr lang="en-US" sz="1100" dirty="0"/>
                        <a:t>Deep freezer</a:t>
                      </a:r>
                    </a:p>
                  </a:txBody>
                  <a:tcPr marL="68580" marR="68580" marT="34290" marB="34290"/>
                </a:tc>
                <a:extLst>
                  <a:ext uri="{0D108BD9-81ED-4DB2-BD59-A6C34878D82A}">
                    <a16:rowId xmlns:a16="http://schemas.microsoft.com/office/drawing/2014/main" val="2437218537"/>
                  </a:ext>
                </a:extLst>
              </a:tr>
              <a:tr h="445997">
                <a:tc>
                  <a:txBody>
                    <a:bodyPr/>
                    <a:lstStyle/>
                    <a:p>
                      <a:r>
                        <a:rPr lang="en-US" sz="1100" dirty="0"/>
                        <a:t>4-6 hours</a:t>
                      </a:r>
                    </a:p>
                  </a:txBody>
                  <a:tcPr marL="68580" marR="68580" marT="34290" marB="34290"/>
                </a:tc>
                <a:tc>
                  <a:txBody>
                    <a:bodyPr/>
                    <a:lstStyle/>
                    <a:p>
                      <a:r>
                        <a:rPr lang="en-US" sz="1100" dirty="0"/>
                        <a:t>4-8 days</a:t>
                      </a:r>
                    </a:p>
                  </a:txBody>
                  <a:tcPr marL="68580" marR="68580" marT="34290" marB="34290"/>
                </a:tc>
                <a:tc>
                  <a:txBody>
                    <a:bodyPr/>
                    <a:lstStyle/>
                    <a:p>
                      <a:r>
                        <a:rPr lang="en-US" sz="1100" dirty="0"/>
                        <a:t>3 months</a:t>
                      </a:r>
                    </a:p>
                  </a:txBody>
                  <a:tcPr marL="68580" marR="68580" marT="34290" marB="34290"/>
                </a:tc>
                <a:tc>
                  <a:txBody>
                    <a:bodyPr/>
                    <a:lstStyle/>
                    <a:p>
                      <a:r>
                        <a:rPr lang="en-US" sz="1100" dirty="0"/>
                        <a:t>12 months</a:t>
                      </a:r>
                    </a:p>
                  </a:txBody>
                  <a:tcPr marL="68580" marR="68580" marT="34290" marB="34290"/>
                </a:tc>
                <a:extLst>
                  <a:ext uri="{0D108BD9-81ED-4DB2-BD59-A6C34878D82A}">
                    <a16:rowId xmlns:a16="http://schemas.microsoft.com/office/drawing/2014/main" val="540305783"/>
                  </a:ext>
                </a:extLst>
              </a:tr>
              <a:tr h="548640">
                <a:tc>
                  <a:txBody>
                    <a:bodyPr/>
                    <a:lstStyle/>
                    <a:p>
                      <a:endParaRPr lang="en-US" sz="1100"/>
                    </a:p>
                  </a:txBody>
                  <a:tcPr marL="68580" marR="68580" marT="34290" marB="34290"/>
                </a:tc>
                <a:tc>
                  <a:txBody>
                    <a:bodyPr/>
                    <a:lstStyle/>
                    <a:p>
                      <a:r>
                        <a:rPr lang="en-US" sz="1100" dirty="0"/>
                        <a:t>Freeze if not able to use within time frame</a:t>
                      </a:r>
                    </a:p>
                  </a:txBody>
                  <a:tcPr marL="68580" marR="68580" marT="34290" marB="34290"/>
                </a:tc>
                <a:tc>
                  <a:txBody>
                    <a:bodyPr/>
                    <a:lstStyle/>
                    <a:p>
                      <a:r>
                        <a:rPr lang="en-US" sz="1100" dirty="0"/>
                        <a:t>Place in deep freezer if unable to use  within time frame  </a:t>
                      </a:r>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2654750928"/>
                  </a:ext>
                </a:extLst>
              </a:tr>
            </a:tbl>
          </a:graphicData>
        </a:graphic>
      </p:graphicFrame>
      <p:sp>
        <p:nvSpPr>
          <p:cNvPr id="4" name="Rectangle 3"/>
          <p:cNvSpPr/>
          <p:nvPr/>
        </p:nvSpPr>
        <p:spPr>
          <a:xfrm>
            <a:off x="5181600" y="4636021"/>
            <a:ext cx="2435282" cy="369332"/>
          </a:xfrm>
          <a:prstGeom prst="rect">
            <a:avLst/>
          </a:prstGeom>
        </p:spPr>
        <p:txBody>
          <a:bodyPr wrap="none">
            <a:spAutoFit/>
          </a:bodyPr>
          <a:lstStyle/>
          <a:p>
            <a:r>
              <a:rPr lang="en-US" dirty="0"/>
              <a:t>(</a:t>
            </a:r>
            <a:r>
              <a:rPr lang="en-US" dirty="0" err="1"/>
              <a:t>Larobina</a:t>
            </a:r>
            <a:r>
              <a:rPr lang="en-US" dirty="0"/>
              <a:t> et al., 2024</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17</a:t>
            </a:fld>
            <a:endParaRPr lang="en-US" dirty="0">
              <a:solidFill>
                <a:srgbClr val="90C226"/>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4374413"/>
      </p:ext>
    </p:extLst>
  </p:cSld>
  <p:clrMapOvr>
    <a:masterClrMapping/>
  </p:clrMapOvr>
  <mc:AlternateContent xmlns:mc="http://schemas.openxmlformats.org/markup-compatibility/2006">
    <mc:Choice xmlns:p14="http://schemas.microsoft.com/office/powerpoint/2010/main" Requires="p14">
      <p:transition spd="med" p14:dur="700" advTm="26388">
        <p:fade/>
      </p:transition>
    </mc:Choice>
    <mc:Fallback>
      <p:transition spd="med" advTm="26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36E86-0625-3664-5FE6-3962D3157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32852-6981-E547-010B-01EF87E3F317}"/>
              </a:ext>
            </a:extLst>
          </p:cNvPr>
          <p:cNvSpPr>
            <a:spLocks noGrp="1"/>
          </p:cNvSpPr>
          <p:nvPr>
            <p:ph type="title"/>
          </p:nvPr>
        </p:nvSpPr>
        <p:spPr>
          <a:xfrm>
            <a:off x="890869" y="383614"/>
            <a:ext cx="7200897" cy="977900"/>
          </a:xfrm>
        </p:spPr>
        <p:txBody>
          <a:bodyPr/>
          <a:lstStyle/>
          <a:p>
            <a:r>
              <a:rPr lang="en-US" dirty="0"/>
              <a:t>Layering breastmilk</a:t>
            </a:r>
          </a:p>
        </p:txBody>
      </p:sp>
      <p:sp>
        <p:nvSpPr>
          <p:cNvPr id="3" name="Content Placeholder 2">
            <a:extLst>
              <a:ext uri="{FF2B5EF4-FFF2-40B4-BE49-F238E27FC236}">
                <a16:creationId xmlns:a16="http://schemas.microsoft.com/office/drawing/2014/main" id="{0F813CBB-D5F4-9251-9EEF-BED1C0826FBE}"/>
              </a:ext>
            </a:extLst>
          </p:cNvPr>
          <p:cNvSpPr>
            <a:spLocks noGrp="1"/>
          </p:cNvSpPr>
          <p:nvPr>
            <p:ph idx="1"/>
          </p:nvPr>
        </p:nvSpPr>
        <p:spPr>
          <a:xfrm>
            <a:off x="365763" y="1504950"/>
            <a:ext cx="7200897" cy="2489202"/>
          </a:xfrm>
        </p:spPr>
        <p:txBody>
          <a:bodyPr>
            <a:normAutofit/>
          </a:bodyPr>
          <a:lstStyle/>
          <a:p>
            <a:pPr marL="0" indent="0">
              <a:buNone/>
            </a:pPr>
            <a:r>
              <a:rPr lang="en-US" dirty="0"/>
              <a:t>Layering breastmilk:</a:t>
            </a:r>
          </a:p>
          <a:p>
            <a:pPr marL="0" indent="0">
              <a:buNone/>
            </a:pPr>
            <a:r>
              <a:rPr lang="en-US" dirty="0"/>
              <a:t>It is recommended to chill freshly expressed milk before adding it to already chilled </a:t>
            </a:r>
            <a:r>
              <a:rPr lang="en-US" dirty="0" smtClean="0"/>
              <a:t>breastmilk. </a:t>
            </a:r>
            <a:endParaRPr lang="en-US" dirty="0"/>
          </a:p>
          <a:p>
            <a:pPr marL="0" indent="0">
              <a:buNone/>
            </a:pPr>
            <a:r>
              <a:rPr lang="en-US" dirty="0"/>
              <a:t>Place refrigerated breastmilk in the freezer if you are uncertain when you are going to use it.</a:t>
            </a:r>
          </a:p>
        </p:txBody>
      </p:sp>
      <p:sp>
        <p:nvSpPr>
          <p:cNvPr id="5" name="TextBox 4">
            <a:extLst>
              <a:ext uri="{FF2B5EF4-FFF2-40B4-BE49-F238E27FC236}">
                <a16:creationId xmlns:a16="http://schemas.microsoft.com/office/drawing/2014/main" id="{EE30885C-3EB6-CB81-1135-063AC0C432BD}"/>
              </a:ext>
            </a:extLst>
          </p:cNvPr>
          <p:cNvSpPr txBox="1"/>
          <p:nvPr/>
        </p:nvSpPr>
        <p:spPr>
          <a:xfrm>
            <a:off x="4724400" y="4771482"/>
            <a:ext cx="4586288" cy="279307"/>
          </a:xfrm>
          <a:prstGeom prst="rect">
            <a:avLst/>
          </a:prstGeom>
          <a:noFill/>
        </p:spPr>
        <p:txBody>
          <a:bodyPr wrap="square">
            <a:spAutoFit/>
          </a:bodyPr>
          <a:lstStyle/>
          <a:p>
            <a:pPr defTabSz="685800">
              <a:lnSpc>
                <a:spcPct val="90000"/>
              </a:lnSpc>
              <a:spcBef>
                <a:spcPts val="900"/>
              </a:spcBef>
              <a:buClr>
                <a:schemeClr val="accent1"/>
              </a:buClr>
            </a:pPr>
            <a:r>
              <a:rPr lang="en-US" sz="1350" dirty="0"/>
              <a:t>( Lactation Education Resources, 2025)</a:t>
            </a: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18</a:t>
            </a:fld>
            <a:endParaRPr lang="en-US" dirty="0">
              <a:solidFill>
                <a:srgbClr val="90C226"/>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84655449"/>
      </p:ext>
    </p:extLst>
  </p:cSld>
  <p:clrMapOvr>
    <a:masterClrMapping/>
  </p:clrMapOvr>
  <mc:AlternateContent xmlns:mc="http://schemas.openxmlformats.org/markup-compatibility/2006">
    <mc:Choice xmlns:p14="http://schemas.microsoft.com/office/powerpoint/2010/main" Requires="p14">
      <p:transition spd="med" p14:dur="700" advTm="15309">
        <p:fade/>
      </p:transition>
    </mc:Choice>
    <mc:Fallback>
      <p:transition spd="med" advTm="153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8C2D2-3FFF-CA89-ECFE-34ADB36E01E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61C827-D99B-22C9-6C27-D1D1E5C16CC3}"/>
              </a:ext>
            </a:extLst>
          </p:cNvPr>
          <p:cNvSpPr>
            <a:spLocks noGrp="1"/>
          </p:cNvSpPr>
          <p:nvPr>
            <p:ph type="body" idx="1"/>
          </p:nvPr>
        </p:nvSpPr>
        <p:spPr>
          <a:xfrm>
            <a:off x="685800" y="897375"/>
            <a:ext cx="3538728" cy="432197"/>
          </a:xfrm>
        </p:spPr>
        <p:txBody>
          <a:bodyPr/>
          <a:lstStyle/>
          <a:p>
            <a:r>
              <a:rPr lang="en-US" sz="2400" b="1" dirty="0">
                <a:solidFill>
                  <a:srgbClr val="92D050"/>
                </a:solidFill>
              </a:rPr>
              <a:t>Label container</a:t>
            </a:r>
          </a:p>
        </p:txBody>
      </p:sp>
      <p:sp>
        <p:nvSpPr>
          <p:cNvPr id="3" name="Content Placeholder 2">
            <a:extLst>
              <a:ext uri="{FF2B5EF4-FFF2-40B4-BE49-F238E27FC236}">
                <a16:creationId xmlns:a16="http://schemas.microsoft.com/office/drawing/2014/main" id="{F718D443-80D4-FDE0-B342-53424A8CDBA7}"/>
              </a:ext>
            </a:extLst>
          </p:cNvPr>
          <p:cNvSpPr>
            <a:spLocks noGrp="1"/>
          </p:cNvSpPr>
          <p:nvPr>
            <p:ph sz="half" idx="2"/>
          </p:nvPr>
        </p:nvSpPr>
        <p:spPr>
          <a:xfrm>
            <a:off x="167086" y="1327766"/>
            <a:ext cx="3538728" cy="1974454"/>
          </a:xfrm>
        </p:spPr>
        <p:txBody>
          <a:bodyPr>
            <a:normAutofit/>
          </a:bodyPr>
          <a:lstStyle/>
          <a:p>
            <a:pPr marL="0" indent="0">
              <a:buNone/>
            </a:pPr>
            <a:endParaRPr lang="en-US" dirty="0"/>
          </a:p>
          <a:p>
            <a:pPr>
              <a:buFont typeface="Wingdings" panose="05000000000000000000" pitchFamily="2" charset="2"/>
              <a:buChar char="Ø"/>
            </a:pPr>
            <a:r>
              <a:rPr lang="en-US" dirty="0"/>
              <a:t>Please label your colostrum containers with your </a:t>
            </a:r>
            <a:r>
              <a:rPr lang="en-US" b="1" dirty="0"/>
              <a:t>full name &amp; date</a:t>
            </a:r>
            <a:r>
              <a:rPr lang="en-US" dirty="0"/>
              <a:t>. </a:t>
            </a:r>
          </a:p>
          <a:p>
            <a:pPr>
              <a:buFont typeface="Wingdings" panose="05000000000000000000" pitchFamily="2" charset="2"/>
              <a:buChar char="Ø"/>
            </a:pPr>
            <a:r>
              <a:rPr lang="en-US" dirty="0"/>
              <a:t>If you are bringing it to the hospital, also place it in a freezer bag and label the bag with your </a:t>
            </a:r>
            <a:r>
              <a:rPr lang="en-US" b="1" dirty="0"/>
              <a:t>full name &amp; date</a:t>
            </a:r>
            <a:r>
              <a:rPr lang="en-US" dirty="0"/>
              <a:t>. </a:t>
            </a:r>
          </a:p>
        </p:txBody>
      </p:sp>
      <p:sp>
        <p:nvSpPr>
          <p:cNvPr id="10" name="Text Placeholder 9">
            <a:extLst>
              <a:ext uri="{FF2B5EF4-FFF2-40B4-BE49-F238E27FC236}">
                <a16:creationId xmlns:a16="http://schemas.microsoft.com/office/drawing/2014/main" id="{0DF77808-4ADD-A98B-4851-254FA5AC96DA}"/>
              </a:ext>
            </a:extLst>
          </p:cNvPr>
          <p:cNvSpPr>
            <a:spLocks noGrp="1"/>
          </p:cNvSpPr>
          <p:nvPr>
            <p:ph type="body" sz="quarter" idx="3"/>
          </p:nvPr>
        </p:nvSpPr>
        <p:spPr>
          <a:xfrm>
            <a:off x="4648200" y="908805"/>
            <a:ext cx="3538728" cy="432197"/>
          </a:xfrm>
        </p:spPr>
        <p:txBody>
          <a:bodyPr/>
          <a:lstStyle/>
          <a:p>
            <a:r>
              <a:rPr lang="en-US" sz="2400" b="1" dirty="0">
                <a:solidFill>
                  <a:schemeClr val="accent1"/>
                </a:solidFill>
              </a:rPr>
              <a:t>Transporting</a:t>
            </a:r>
          </a:p>
        </p:txBody>
      </p:sp>
      <p:sp>
        <p:nvSpPr>
          <p:cNvPr id="11" name="Content Placeholder 10">
            <a:extLst>
              <a:ext uri="{FF2B5EF4-FFF2-40B4-BE49-F238E27FC236}">
                <a16:creationId xmlns:a16="http://schemas.microsoft.com/office/drawing/2014/main" id="{9BC3BFFE-993F-F62E-04B3-6F29BF36D649}"/>
              </a:ext>
            </a:extLst>
          </p:cNvPr>
          <p:cNvSpPr>
            <a:spLocks noGrp="1"/>
          </p:cNvSpPr>
          <p:nvPr>
            <p:ph sz="quarter" idx="4"/>
          </p:nvPr>
        </p:nvSpPr>
        <p:spPr>
          <a:xfrm>
            <a:off x="4038600" y="1727417"/>
            <a:ext cx="3538728" cy="1974454"/>
          </a:xfrm>
        </p:spPr>
        <p:txBody>
          <a:bodyPr/>
          <a:lstStyle/>
          <a:p>
            <a:pPr>
              <a:buFont typeface="Wingdings" panose="05000000000000000000" pitchFamily="2" charset="2"/>
              <a:buChar char="Ø"/>
            </a:pPr>
            <a:r>
              <a:rPr lang="en-US" dirty="0"/>
              <a:t>If you decide to bring your expressed breastmilk to the hospital, please keep it frozen during transportation. You can use a cooler with ice packs for this</a:t>
            </a:r>
          </a:p>
        </p:txBody>
      </p:sp>
      <p:sp>
        <p:nvSpPr>
          <p:cNvPr id="7" name="Rectangle 6">
            <a:extLst>
              <a:ext uri="{FF2B5EF4-FFF2-40B4-BE49-F238E27FC236}">
                <a16:creationId xmlns:a16="http://schemas.microsoft.com/office/drawing/2014/main" id="{034F09DA-7CE8-CCFD-EDCB-ED0F929D8077}"/>
              </a:ext>
            </a:extLst>
          </p:cNvPr>
          <p:cNvSpPr/>
          <p:nvPr/>
        </p:nvSpPr>
        <p:spPr>
          <a:xfrm>
            <a:off x="1219200" y="3037502"/>
            <a:ext cx="1148858" cy="132873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Sally Jones</a:t>
            </a:r>
          </a:p>
          <a:p>
            <a:pPr algn="ctr"/>
            <a:r>
              <a:rPr lang="en-US" sz="1350" dirty="0">
                <a:solidFill>
                  <a:schemeClr val="tx1"/>
                </a:solidFill>
              </a:rPr>
              <a:t>Collected on 10/20/2025</a:t>
            </a:r>
          </a:p>
        </p:txBody>
      </p:sp>
      <p:sp>
        <p:nvSpPr>
          <p:cNvPr id="15" name="TextBox 14">
            <a:extLst>
              <a:ext uri="{FF2B5EF4-FFF2-40B4-BE49-F238E27FC236}">
                <a16:creationId xmlns:a16="http://schemas.microsoft.com/office/drawing/2014/main" id="{B5990056-27DF-806D-40BF-35C6770A6F62}"/>
              </a:ext>
            </a:extLst>
          </p:cNvPr>
          <p:cNvSpPr txBox="1"/>
          <p:nvPr/>
        </p:nvSpPr>
        <p:spPr>
          <a:xfrm>
            <a:off x="4800600" y="4804867"/>
            <a:ext cx="4586288" cy="279307"/>
          </a:xfrm>
          <a:prstGeom prst="rect">
            <a:avLst/>
          </a:prstGeom>
          <a:noFill/>
        </p:spPr>
        <p:txBody>
          <a:bodyPr wrap="square">
            <a:spAutoFit/>
          </a:bodyPr>
          <a:lstStyle/>
          <a:p>
            <a:pPr defTabSz="685800">
              <a:lnSpc>
                <a:spcPct val="90000"/>
              </a:lnSpc>
              <a:spcBef>
                <a:spcPts val="900"/>
              </a:spcBef>
              <a:buClr>
                <a:schemeClr val="accent1"/>
              </a:buClr>
            </a:pPr>
            <a:r>
              <a:rPr lang="en-US" sz="1350" dirty="0"/>
              <a:t>( Lactation Education Resources, 2025)</a:t>
            </a:r>
          </a:p>
        </p:txBody>
      </p:sp>
      <p:sp>
        <p:nvSpPr>
          <p:cNvPr id="2" name="Slide Number Placeholder 1"/>
          <p:cNvSpPr>
            <a:spLocks noGrp="1"/>
          </p:cNvSpPr>
          <p:nvPr>
            <p:ph type="sldNum" sz="quarter" idx="12"/>
          </p:nvPr>
        </p:nvSpPr>
        <p:spPr/>
        <p:txBody>
          <a:bodyPr/>
          <a:lstStyle/>
          <a:p>
            <a:fld id="{D57F1E4F-1CFF-5643-939E-217C01CDF565}" type="slidenum">
              <a:rPr lang="en-US" smtClean="0">
                <a:solidFill>
                  <a:srgbClr val="90C226"/>
                </a:solidFill>
              </a:rPr>
              <a:pPr/>
              <a:t>19</a:t>
            </a:fld>
            <a:endParaRPr lang="en-US" dirty="0">
              <a:solidFill>
                <a:srgbClr val="90C226"/>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424247884"/>
      </p:ext>
    </p:extLst>
  </p:cSld>
  <p:clrMapOvr>
    <a:masterClrMapping/>
  </p:clrMapOvr>
  <mc:AlternateContent xmlns:mc="http://schemas.openxmlformats.org/markup-compatibility/2006">
    <mc:Choice xmlns:p14="http://schemas.microsoft.com/office/powerpoint/2010/main" Requires="p14">
      <p:transition spd="med" p14:dur="700" advTm="39884">
        <p:fade/>
      </p:transition>
    </mc:Choice>
    <mc:Fallback>
      <p:transition spd="med" advTm="39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EB4A-428D-6AC3-7CEC-FB99C0833F1B}"/>
              </a:ext>
            </a:extLst>
          </p:cNvPr>
          <p:cNvSpPr>
            <a:spLocks noGrp="1"/>
          </p:cNvSpPr>
          <p:nvPr>
            <p:ph type="ctrTitle"/>
          </p:nvPr>
        </p:nvSpPr>
        <p:spPr>
          <a:xfrm>
            <a:off x="2562823" y="1712728"/>
            <a:ext cx="3832841" cy="2156651"/>
          </a:xfrm>
        </p:spPr>
        <p:txBody>
          <a:bodyPr>
            <a:normAutofit fontScale="90000"/>
          </a:bodyPr>
          <a:lstStyle/>
          <a:p>
            <a:pPr algn="ctr">
              <a:lnSpc>
                <a:spcPct val="90000"/>
              </a:lnSpc>
            </a:pPr>
            <a:r>
              <a:rPr lang="en-US" sz="2325" b="1" i="1" smtClean="0"/>
              <a:t>Instructions on how to express colostrum before delivery</a:t>
            </a:r>
            <a:r>
              <a:rPr lang="en-US" sz="2325" smtClean="0"/>
              <a:t/>
            </a:r>
            <a:br>
              <a:rPr lang="en-US" sz="2325" smtClean="0"/>
            </a:br>
            <a:r>
              <a:rPr lang="en-US" sz="2325" smtClean="0"/>
              <a:t/>
            </a:r>
            <a:br>
              <a:rPr lang="en-US" sz="2325" smtClean="0"/>
            </a:br>
            <a:r>
              <a:rPr lang="en-US" sz="2325" smtClean="0"/>
              <a:t>Jennifer Heitkamp, BSN, RN, International Board-Certified Lactation Consultant</a:t>
            </a:r>
            <a:br>
              <a:rPr lang="en-US" sz="2325" smtClean="0"/>
            </a:br>
            <a:r>
              <a:rPr lang="en-US" sz="2325" smtClean="0">
                <a:solidFill>
                  <a:schemeClr val="tx1"/>
                </a:solidFill>
              </a:rPr>
              <a:t/>
            </a:r>
            <a:br>
              <a:rPr lang="en-US" sz="2325" smtClean="0">
                <a:solidFill>
                  <a:schemeClr val="tx1"/>
                </a:solidFill>
              </a:rPr>
            </a:br>
            <a:r>
              <a:rPr lang="en-US" sz="2025" smtClean="0">
                <a:solidFill>
                  <a:srgbClr val="92D050"/>
                </a:solidFill>
              </a:rPr>
              <a:t>Wayne HealthCare</a:t>
            </a:r>
            <a:r>
              <a:rPr lang="en-US" sz="2850" smtClean="0"/>
              <a:t/>
            </a:r>
            <a:br>
              <a:rPr lang="en-US" sz="2850" smtClean="0"/>
            </a:br>
            <a:endParaRPr lang="en-US" sz="2850" dirty="0"/>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2</a:t>
            </a:fld>
            <a:endParaRPr lang="en-US" dirty="0">
              <a:solidFill>
                <a:srgbClr val="90C226"/>
              </a:solidFill>
            </a:endParaRP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357193463"/>
      </p:ext>
    </p:extLst>
  </p:cSld>
  <p:clrMapOvr>
    <a:masterClrMapping/>
  </p:clrMapOvr>
  <mc:AlternateContent xmlns:mc="http://schemas.openxmlformats.org/markup-compatibility/2006">
    <mc:Choice xmlns:p14="http://schemas.microsoft.com/office/powerpoint/2010/main" Requires="p14">
      <p:transition p14:dur="10" advTm="22175"/>
    </mc:Choice>
    <mc:Fallback>
      <p:transition advTm="22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0"/>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lack envelope">
            <a:extLst>
              <a:ext uri="{FF2B5EF4-FFF2-40B4-BE49-F238E27FC236}">
                <a16:creationId xmlns:a16="http://schemas.microsoft.com/office/drawing/2014/main" id="{31DBF7B7-4EAD-DE7B-E07A-8587F2818172}"/>
              </a:ext>
            </a:extLst>
          </p:cNvPr>
          <p:cNvPicPr>
            <a:picLocks noChangeAspect="1"/>
          </p:cNvPicPr>
          <p:nvPr/>
        </p:nvPicPr>
        <p:blipFill>
          <a:blip r:embed="rId5">
            <a:duotone>
              <a:schemeClr val="bg2">
                <a:shade val="45000"/>
                <a:satMod val="135000"/>
              </a:schemeClr>
              <a:prstClr val="white"/>
            </a:duotone>
            <a:alphaModFix amt="35000"/>
          </a:blip>
          <a:srcRect r="-1" b="15846"/>
          <a:stretch>
            <a:fillRect/>
          </a:stretch>
        </p:blipFill>
        <p:spPr>
          <a:xfrm>
            <a:off x="-6352" y="7"/>
            <a:ext cx="9156699" cy="4629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107971C2-3C71-B3A8-F526-0AE06B0B546A}"/>
              </a:ext>
            </a:extLst>
          </p:cNvPr>
          <p:cNvSpPr>
            <a:spLocks noGrp="1"/>
          </p:cNvSpPr>
          <p:nvPr>
            <p:ph type="title"/>
          </p:nvPr>
        </p:nvSpPr>
        <p:spPr>
          <a:xfrm>
            <a:off x="482600" y="655959"/>
            <a:ext cx="2511425" cy="2441448"/>
          </a:xfrm>
        </p:spPr>
        <p:txBody>
          <a:bodyPr vert="horz" lIns="68580" tIns="34290" rIns="68580" bIns="34290" rtlCol="0" anchor="b">
            <a:normAutofit/>
          </a:bodyPr>
          <a:lstStyle/>
          <a:p>
            <a:r>
              <a:rPr lang="en-US" sz="3900" spc="-75">
                <a:solidFill>
                  <a:schemeClr val="tx1"/>
                </a:solidFill>
              </a:rPr>
              <a:t>Business card</a:t>
            </a:r>
          </a:p>
        </p:txBody>
      </p:sp>
      <p:pic>
        <p:nvPicPr>
          <p:cNvPr id="5" name="Picture 4" descr="A close up of a business card&#10;&#10;AI-generated content may be incorrect.">
            <a:extLst>
              <a:ext uri="{FF2B5EF4-FFF2-40B4-BE49-F238E27FC236}">
                <a16:creationId xmlns:a16="http://schemas.microsoft.com/office/drawing/2014/main" id="{F24EAE83-FBD5-4FBA-2FB5-AF1DD4D2F91F}"/>
              </a:ext>
            </a:extLst>
          </p:cNvPr>
          <p:cNvPicPr>
            <a:picLocks noChangeAspect="1"/>
          </p:cNvPicPr>
          <p:nvPr/>
        </p:nvPicPr>
        <p:blipFill>
          <a:blip r:embed="rId6"/>
          <a:srcRect l="1026" r="1733" b="1"/>
          <a:stretch>
            <a:fillRect/>
          </a:stretch>
        </p:blipFill>
        <p:spPr>
          <a:xfrm>
            <a:off x="2895600" y="757596"/>
            <a:ext cx="4360162" cy="3362858"/>
          </a:xfrm>
          <a:prstGeom prst="rect">
            <a:avLst/>
          </a:prstGeom>
          <a:solidFill>
            <a:srgbClr val="92D050"/>
          </a:solidFill>
          <a:ln w="228600" cap="sq" cmpd="thickThin">
            <a:solidFill>
              <a:srgbClr val="92D05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35911F94-189A-3526-2710-499FE8F2EE07}"/>
              </a:ext>
            </a:extLst>
          </p:cNvPr>
          <p:cNvSpPr txBox="1"/>
          <p:nvPr/>
        </p:nvSpPr>
        <p:spPr>
          <a:xfrm>
            <a:off x="6096000" y="4739637"/>
            <a:ext cx="4664622" cy="300082"/>
          </a:xfrm>
          <a:prstGeom prst="rect">
            <a:avLst/>
          </a:prstGeom>
          <a:noFill/>
        </p:spPr>
        <p:txBody>
          <a:bodyPr wrap="square">
            <a:spAutoFit/>
          </a:bodyPr>
          <a:lstStyle/>
          <a:p>
            <a:r>
              <a:rPr lang="en-US" sz="1350" dirty="0"/>
              <a:t>( Raju, 2022). </a:t>
            </a: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20</a:t>
            </a:fld>
            <a:endParaRPr lang="en-US" dirty="0">
              <a:solidFill>
                <a:srgbClr val="90C226"/>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36256981"/>
      </p:ext>
    </p:extLst>
  </p:cSld>
  <p:clrMapOvr>
    <a:masterClrMapping/>
  </p:clrMapOvr>
  <mc:AlternateContent xmlns:mc="http://schemas.openxmlformats.org/markup-compatibility/2006">
    <mc:Choice xmlns:p14="http://schemas.microsoft.com/office/powerpoint/2010/main" Requires="p14">
      <p:transition spd="med" p14:dur="700" advTm="26193">
        <p:fade/>
      </p:transition>
    </mc:Choice>
    <mc:Fallback>
      <p:transition spd="med" advTm="26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09F-6DBA-2D95-0C8D-75FAC163A9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2D901D-91F1-5C28-6D83-3D6AC5A68922}"/>
              </a:ext>
            </a:extLst>
          </p:cNvPr>
          <p:cNvSpPr txBox="1"/>
          <p:nvPr/>
        </p:nvSpPr>
        <p:spPr>
          <a:xfrm>
            <a:off x="3493294" y="141789"/>
            <a:ext cx="1971675"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References</a:t>
            </a:r>
            <a:r>
              <a:rPr lang="en-US" sz="1350" dirty="0"/>
              <a:t> </a:t>
            </a:r>
          </a:p>
        </p:txBody>
      </p:sp>
      <p:sp>
        <p:nvSpPr>
          <p:cNvPr id="5" name="TextBox 4">
            <a:extLst>
              <a:ext uri="{FF2B5EF4-FFF2-40B4-BE49-F238E27FC236}">
                <a16:creationId xmlns:a16="http://schemas.microsoft.com/office/drawing/2014/main" id="{D641640A-EC96-0B3C-F6FF-BC33EC1300EA}"/>
              </a:ext>
            </a:extLst>
          </p:cNvPr>
          <p:cNvSpPr txBox="1"/>
          <p:nvPr/>
        </p:nvSpPr>
        <p:spPr>
          <a:xfrm>
            <a:off x="228600" y="141789"/>
            <a:ext cx="7996335" cy="4134465"/>
          </a:xfrm>
          <a:prstGeom prst="rect">
            <a:avLst/>
          </a:prstGeom>
          <a:noFill/>
        </p:spPr>
        <p:txBody>
          <a:bodyPr wrap="square">
            <a:spAutoFit/>
          </a:bodyPr>
          <a:lstStyle/>
          <a:p>
            <a:pPr>
              <a:lnSpc>
                <a:spcPts val="1800"/>
              </a:lnSpc>
              <a:spcBef>
                <a:spcPts val="450"/>
              </a:spcBef>
            </a:pPr>
            <a:endParaRPr lang="en-US" sz="1200" kern="100" dirty="0">
              <a:latin typeface="Times New Roman" panose="02020603050405020304" pitchFamily="18" charset="0"/>
              <a:ea typeface="Aptos" panose="020B0004020202020204" pitchFamily="34" charset="0"/>
            </a:endParaRPr>
          </a:p>
          <a:p>
            <a:pPr>
              <a:lnSpc>
                <a:spcPts val="1800"/>
              </a:lnSpc>
              <a:spcBef>
                <a:spcPts val="450"/>
              </a:spcBef>
            </a:pPr>
            <a:r>
              <a:rPr lang="en-US" sz="1200" b="1" kern="100" dirty="0">
                <a:latin typeface="Times New Roman" panose="02020603050405020304" pitchFamily="18" charset="0"/>
                <a:ea typeface="Aptos" panose="020B0004020202020204" pitchFamily="34" charset="0"/>
              </a:rPr>
              <a:t> </a:t>
            </a:r>
            <a:endParaRPr lang="en-US" sz="1200" kern="100" dirty="0">
              <a:latin typeface="Times New Roman" panose="02020603050405020304" pitchFamily="18" charset="0"/>
              <a:ea typeface="Aptos" panose="020B0004020202020204" pitchFamily="34" charset="0"/>
            </a:endParaRPr>
          </a:p>
          <a:p>
            <a:pPr marL="342900" indent="-342900">
              <a:lnSpc>
                <a:spcPct val="200000"/>
              </a:lnSpc>
              <a:spcBef>
                <a:spcPts val="450"/>
              </a:spcBef>
            </a:pPr>
            <a:r>
              <a:rPr lang="en-US" sz="1200" kern="100" dirty="0">
                <a:latin typeface="Times New Roman" panose="02020603050405020304" pitchFamily="18" charset="0"/>
                <a:ea typeface="Aptos" panose="020B0004020202020204" pitchFamily="34" charset="0"/>
              </a:rPr>
              <a:t>Association of Breastfeeding Mothers. ( 2023). Expressing your milk before your baby arrives: Antenatal expressing of colostrum</a:t>
            </a:r>
            <a:r>
              <a:rPr lang="en-US" sz="1200" u="sng" kern="100" dirty="0">
                <a:latin typeface="Times New Roman" panose="02020603050405020304" pitchFamily="18" charset="0"/>
                <a:ea typeface="Aptos" panose="020B0004020202020204" pitchFamily="34" charset="0"/>
              </a:rPr>
              <a:t>. https://abm.me.uk/breastfeeding-information/antenatal-expression-colostrum/#:~:text=Some%20tips%20for%20hand%20expressing%20colostrum%20include:,freeze%20it%20for%20up%20to%20six%20months.</a:t>
            </a:r>
            <a:endParaRPr lang="en-US" sz="1200" kern="100" dirty="0">
              <a:latin typeface="Times New Roman" panose="02020603050405020304" pitchFamily="18" charset="0"/>
              <a:ea typeface="Aptos" panose="020B0004020202020204" pitchFamily="34" charset="0"/>
            </a:endParaRPr>
          </a:p>
          <a:p>
            <a:pPr marL="342900" indent="-342900">
              <a:lnSpc>
                <a:spcPct val="200000"/>
              </a:lnSpc>
              <a:spcBef>
                <a:spcPts val="450"/>
              </a:spcBef>
            </a:pPr>
            <a:r>
              <a:rPr lang="en-US" sz="1200" kern="100" dirty="0">
                <a:solidFill>
                  <a:srgbClr val="000000"/>
                </a:solidFill>
                <a:latin typeface="Times New Roman" panose="02020603050405020304" pitchFamily="18" charset="0"/>
                <a:ea typeface="Aptos" panose="020B0004020202020204" pitchFamily="34" charset="0"/>
              </a:rPr>
              <a:t>Centers for Disease Control and Prevention. (2025, May 16). </a:t>
            </a:r>
            <a:r>
              <a:rPr lang="en-US" sz="1200" i="1" kern="100" dirty="0">
                <a:solidFill>
                  <a:srgbClr val="000000"/>
                </a:solidFill>
                <a:latin typeface="Times New Roman" panose="02020603050405020304" pitchFamily="18" charset="0"/>
                <a:ea typeface="Aptos" panose="020B0004020202020204" pitchFamily="34" charset="0"/>
              </a:rPr>
              <a:t>Breast milk storage and preparation.</a:t>
            </a:r>
            <a:r>
              <a:rPr lang="en-US" sz="1200" kern="100" dirty="0">
                <a:solidFill>
                  <a:srgbClr val="000000"/>
                </a:solidFill>
                <a:latin typeface="Times New Roman" panose="02020603050405020304" pitchFamily="18" charset="0"/>
                <a:ea typeface="Aptos" panose="020B0004020202020204" pitchFamily="34" charset="0"/>
              </a:rPr>
              <a:t> </a:t>
            </a:r>
            <a:r>
              <a:rPr lang="en-US" sz="1200" u="sng" kern="100" dirty="0">
                <a:solidFill>
                  <a:srgbClr val="000000"/>
                </a:solidFill>
                <a:latin typeface="Times New Roman" panose="02020603050405020304" pitchFamily="18" charset="0"/>
                <a:ea typeface="Aptos" panose="020B0004020202020204" pitchFamily="34" charset="0"/>
              </a:rPr>
              <a:t>https://www.cdc.gov/breastfeeding/breast-milk-preparation-and-storage/handling-breastmilk.html</a:t>
            </a:r>
            <a:r>
              <a:rPr lang="en-US" sz="1200" kern="100" dirty="0">
                <a:solidFill>
                  <a:srgbClr val="000000"/>
                </a:solidFill>
                <a:latin typeface="Times New Roman" panose="02020603050405020304" pitchFamily="18" charset="0"/>
                <a:ea typeface="Aptos" panose="020B0004020202020204" pitchFamily="34" charset="0"/>
              </a:rPr>
              <a:t> </a:t>
            </a:r>
            <a:endParaRPr lang="en-US" sz="1200" kern="100" dirty="0">
              <a:latin typeface="Times New Roman" panose="02020603050405020304" pitchFamily="18" charset="0"/>
              <a:ea typeface="Aptos" panose="020B0004020202020204" pitchFamily="34" charset="0"/>
            </a:endParaRPr>
          </a:p>
          <a:p>
            <a:pPr marL="342900" indent="-342900">
              <a:lnSpc>
                <a:spcPct val="200000"/>
              </a:lnSpc>
              <a:spcBef>
                <a:spcPts val="450"/>
              </a:spcBef>
            </a:pPr>
            <a:r>
              <a:rPr lang="en-US" sz="1200" kern="100" dirty="0">
                <a:solidFill>
                  <a:srgbClr val="000000"/>
                </a:solidFill>
                <a:latin typeface="Times New Roman" panose="02020603050405020304" pitchFamily="18" charset="0"/>
                <a:ea typeface="Aptos" panose="020B0004020202020204" pitchFamily="34" charset="0"/>
              </a:rPr>
              <a:t>Demirci, J. R., Glasser, M., </a:t>
            </a:r>
            <a:r>
              <a:rPr lang="en-US" sz="1200" kern="100" dirty="0" err="1">
                <a:solidFill>
                  <a:srgbClr val="000000"/>
                </a:solidFill>
                <a:latin typeface="Times New Roman" panose="02020603050405020304" pitchFamily="18" charset="0"/>
                <a:ea typeface="Aptos" panose="020B0004020202020204" pitchFamily="34" charset="0"/>
              </a:rPr>
              <a:t>Fichner</a:t>
            </a:r>
            <a:r>
              <a:rPr lang="en-US" sz="1200" kern="100" dirty="0">
                <a:solidFill>
                  <a:srgbClr val="000000"/>
                </a:solidFill>
                <a:latin typeface="Times New Roman" panose="02020603050405020304" pitchFamily="18" charset="0"/>
                <a:ea typeface="Aptos" panose="020B0004020202020204" pitchFamily="34" charset="0"/>
              </a:rPr>
              <a:t>, J., Caplan, E., &amp; Himes, K. P. (2019). "It gave me so much confidence": First-time U.S. mothers' experiences with antenatal milk expression. Maternal &amp; child nutrition, 15(4), e12824. </a:t>
            </a:r>
            <a:r>
              <a:rPr lang="en-US" sz="1200" u="sng" kern="100" dirty="0">
                <a:solidFill>
                  <a:srgbClr val="467886"/>
                </a:solidFill>
                <a:latin typeface="Times New Roman" panose="02020603050405020304" pitchFamily="18" charset="0"/>
                <a:ea typeface="Aptos" panose="020B0004020202020204" pitchFamily="34" charset="0"/>
                <a:hlinkClick r:id="rId5"/>
              </a:rPr>
              <a:t>https://doi.org/10.1111/mcn.12824</a:t>
            </a:r>
            <a:endParaRPr lang="en-US" sz="1200" dirty="0"/>
          </a:p>
        </p:txBody>
      </p:sp>
      <p:sp>
        <p:nvSpPr>
          <p:cNvPr id="2" name="Slide Number Placeholder 1"/>
          <p:cNvSpPr>
            <a:spLocks noGrp="1"/>
          </p:cNvSpPr>
          <p:nvPr>
            <p:ph type="sldNum" sz="quarter" idx="12"/>
          </p:nvPr>
        </p:nvSpPr>
        <p:spPr/>
        <p:txBody>
          <a:bodyPr/>
          <a:lstStyle/>
          <a:p>
            <a:fld id="{D57F1E4F-1CFF-5643-939E-217C01CDF565}" type="slidenum">
              <a:rPr lang="en-US" smtClean="0">
                <a:solidFill>
                  <a:srgbClr val="90C226"/>
                </a:solidFill>
              </a:rPr>
              <a:pPr/>
              <a:t>21</a:t>
            </a:fld>
            <a:endParaRPr lang="en-US" dirty="0">
              <a:solidFill>
                <a:srgbClr val="90C226"/>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41916691"/>
      </p:ext>
    </p:extLst>
  </p:cSld>
  <p:clrMapOvr>
    <a:masterClrMapping/>
  </p:clrMapOvr>
  <mc:AlternateContent xmlns:mc="http://schemas.openxmlformats.org/markup-compatibility/2006">
    <mc:Choice xmlns:p14="http://schemas.microsoft.com/office/powerpoint/2010/main" Requires="p14">
      <p:transition spd="med" p14:dur="700" advTm="1550">
        <p:fade/>
      </p:transition>
    </mc:Choice>
    <mc:Fallback>
      <p:transition spd="med" advTm="1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3BC12-300D-592C-A665-1C058A58E6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AB3DFE-43DD-6094-F6AD-FCE7C16732E0}"/>
              </a:ext>
            </a:extLst>
          </p:cNvPr>
          <p:cNvSpPr txBox="1"/>
          <p:nvPr/>
        </p:nvSpPr>
        <p:spPr>
          <a:xfrm>
            <a:off x="3804047" y="77495"/>
            <a:ext cx="1971675"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References</a:t>
            </a:r>
            <a:r>
              <a:rPr lang="en-US" sz="1350" dirty="0"/>
              <a:t> </a:t>
            </a:r>
          </a:p>
        </p:txBody>
      </p:sp>
      <p:sp>
        <p:nvSpPr>
          <p:cNvPr id="5" name="TextBox 4">
            <a:extLst>
              <a:ext uri="{FF2B5EF4-FFF2-40B4-BE49-F238E27FC236}">
                <a16:creationId xmlns:a16="http://schemas.microsoft.com/office/drawing/2014/main" id="{89872DE6-359C-3458-7F45-CC4A3433427D}"/>
              </a:ext>
            </a:extLst>
          </p:cNvPr>
          <p:cNvSpPr txBox="1"/>
          <p:nvPr/>
        </p:nvSpPr>
        <p:spPr>
          <a:xfrm>
            <a:off x="228600" y="514350"/>
            <a:ext cx="7947350" cy="3903633"/>
          </a:xfrm>
          <a:prstGeom prst="rect">
            <a:avLst/>
          </a:prstGeom>
          <a:noFill/>
        </p:spPr>
        <p:txBody>
          <a:bodyPr wrap="square">
            <a:spAutoFit/>
          </a:bodyPr>
          <a:lstStyle/>
          <a:p>
            <a:pPr marL="342900" indent="-342900">
              <a:lnSpc>
                <a:spcPct val="200000"/>
              </a:lnSpc>
              <a:spcBef>
                <a:spcPts val="450"/>
              </a:spcBef>
            </a:pPr>
            <a:r>
              <a:rPr lang="en-US" sz="1050" kern="100" dirty="0">
                <a:solidFill>
                  <a:srgbClr val="000000"/>
                </a:solidFill>
                <a:latin typeface="Times New Roman" panose="02020603050405020304" pitchFamily="18" charset="0"/>
                <a:ea typeface="Aptos" panose="020B0004020202020204" pitchFamily="34" charset="0"/>
              </a:rPr>
              <a:t>Lactation Education Resources. ( 2025). </a:t>
            </a:r>
            <a:r>
              <a:rPr lang="en-US" sz="1050" i="1" kern="100" dirty="0">
                <a:solidFill>
                  <a:srgbClr val="000000"/>
                </a:solidFill>
                <a:latin typeface="Times New Roman" panose="02020603050405020304" pitchFamily="18" charset="0"/>
                <a:ea typeface="Aptos" panose="020B0004020202020204" pitchFamily="34" charset="0"/>
              </a:rPr>
              <a:t>Professional lactation handouts.</a:t>
            </a:r>
            <a:r>
              <a:rPr lang="en-US" sz="1050" kern="100" dirty="0">
                <a:solidFill>
                  <a:srgbClr val="000000"/>
                </a:solidFill>
                <a:latin typeface="Times New Roman" panose="02020603050405020304" pitchFamily="18" charset="0"/>
                <a:ea typeface="Aptos" panose="020B0004020202020204" pitchFamily="34" charset="0"/>
              </a:rPr>
              <a:t> </a:t>
            </a:r>
            <a:r>
              <a:rPr lang="en-US" sz="1050" u="sng" kern="100" dirty="0">
                <a:solidFill>
                  <a:srgbClr val="467886"/>
                </a:solidFill>
                <a:latin typeface="Times New Roman" panose="02020603050405020304" pitchFamily="18" charset="0"/>
                <a:ea typeface="Aptos" panose="020B0004020202020204" pitchFamily="34" charset="0"/>
                <a:hlinkClick r:id="rId5"/>
              </a:rPr>
              <a:t>https://www.lactationtraining.com/resources/handouts-professionals</a:t>
            </a:r>
            <a:r>
              <a:rPr lang="en-US" sz="1050" u="sng" kern="100" dirty="0">
                <a:solidFill>
                  <a:srgbClr val="000000"/>
                </a:solidFill>
                <a:latin typeface="Times New Roman" panose="02020603050405020304" pitchFamily="18" charset="0"/>
                <a:ea typeface="Aptos" panose="020B0004020202020204" pitchFamily="34" charset="0"/>
              </a:rPr>
              <a:t> </a:t>
            </a:r>
          </a:p>
          <a:p>
            <a:pPr marL="342900" indent="-342900">
              <a:lnSpc>
                <a:spcPct val="200000"/>
              </a:lnSpc>
              <a:spcBef>
                <a:spcPts val="450"/>
              </a:spcBef>
            </a:pPr>
            <a:r>
              <a:rPr lang="en-US" sz="1050" kern="100" dirty="0" err="1">
                <a:latin typeface="Times New Roman" panose="02020603050405020304" pitchFamily="18" charset="0"/>
                <a:ea typeface="Aptos" panose="020B0004020202020204" pitchFamily="34" charset="0"/>
              </a:rPr>
              <a:t>Larobina</a:t>
            </a:r>
            <a:r>
              <a:rPr lang="en-US" sz="1050" kern="100" dirty="0">
                <a:latin typeface="Times New Roman" panose="02020603050405020304" pitchFamily="18" charset="0"/>
                <a:ea typeface="Aptos" panose="020B0004020202020204" pitchFamily="34" charset="0"/>
              </a:rPr>
              <a:t>, C., Muller ,A., Templeton, I., &amp; Sweet, L. (2024). Community practices, published guidelines, and evidence-based surrounding breast milk handling and storage: A qualitative study. Breastfeeding Medicine, 19(3), 1-11. </a:t>
            </a:r>
            <a:r>
              <a:rPr lang="en-US" sz="1050" u="sng" kern="100" dirty="0">
                <a:latin typeface="Times New Roman" panose="02020603050405020304" pitchFamily="18" charset="0"/>
                <a:ea typeface="Aptos" panose="020B0004020202020204" pitchFamily="34" charset="0"/>
              </a:rPr>
              <a:t>https://pubmed.ncbi.nlm.nih.gov/38386986/  </a:t>
            </a:r>
          </a:p>
          <a:p>
            <a:pPr marL="342900" indent="-342900">
              <a:lnSpc>
                <a:spcPct val="200000"/>
              </a:lnSpc>
              <a:spcBef>
                <a:spcPts val="450"/>
              </a:spcBef>
            </a:pPr>
            <a:r>
              <a:rPr lang="en-US" sz="1050" kern="100" dirty="0">
                <a:solidFill>
                  <a:srgbClr val="212121"/>
                </a:solidFill>
                <a:latin typeface="Times New Roman" panose="02020603050405020304" pitchFamily="18" charset="0"/>
                <a:ea typeface="Aptos" panose="020B0004020202020204" pitchFamily="34" charset="0"/>
              </a:rPr>
              <a:t>Meek, J. Y., Noble, L. (2022). Policy statement: Breastfeeding and the use of human milk. </a:t>
            </a:r>
            <a:r>
              <a:rPr lang="en-US" sz="1050" i="1" kern="100" dirty="0">
                <a:solidFill>
                  <a:srgbClr val="212121"/>
                </a:solidFill>
                <a:latin typeface="Times New Roman" panose="02020603050405020304" pitchFamily="18" charset="0"/>
                <a:ea typeface="Aptos" panose="020B0004020202020204" pitchFamily="34" charset="0"/>
              </a:rPr>
              <a:t>Pediatrics</a:t>
            </a:r>
            <a:r>
              <a:rPr lang="en-US" sz="1050" kern="100" dirty="0">
                <a:solidFill>
                  <a:srgbClr val="212121"/>
                </a:solidFill>
                <a:latin typeface="Times New Roman" panose="02020603050405020304" pitchFamily="18" charset="0"/>
                <a:ea typeface="Aptos" panose="020B0004020202020204" pitchFamily="34" charset="0"/>
              </a:rPr>
              <a:t>, </a:t>
            </a:r>
            <a:r>
              <a:rPr lang="en-US" sz="1050" i="1" kern="100" dirty="0">
                <a:solidFill>
                  <a:srgbClr val="212121"/>
                </a:solidFill>
                <a:latin typeface="Times New Roman" panose="02020603050405020304" pitchFamily="18" charset="0"/>
                <a:ea typeface="Aptos" panose="020B0004020202020204" pitchFamily="34" charset="0"/>
              </a:rPr>
              <a:t>150</a:t>
            </a:r>
            <a:r>
              <a:rPr lang="en-US" sz="1050" kern="100" dirty="0">
                <a:solidFill>
                  <a:srgbClr val="212121"/>
                </a:solidFill>
                <a:latin typeface="Times New Roman" panose="02020603050405020304" pitchFamily="18" charset="0"/>
                <a:ea typeface="Aptos" panose="020B0004020202020204" pitchFamily="34" charset="0"/>
              </a:rPr>
              <a:t>(1), e2022057988. </a:t>
            </a:r>
            <a:r>
              <a:rPr lang="en-US" sz="1050" u="sng" kern="100" dirty="0">
                <a:solidFill>
                  <a:srgbClr val="467886"/>
                </a:solidFill>
                <a:latin typeface="Times New Roman" panose="02020603050405020304" pitchFamily="18" charset="0"/>
                <a:ea typeface="Aptos" panose="020B0004020202020204" pitchFamily="34" charset="0"/>
                <a:hlinkClick r:id="rId6"/>
              </a:rPr>
              <a:t>https://doi.org/10.1542/peds.2022-057988</a:t>
            </a:r>
            <a:endParaRPr lang="en-US" sz="1050" u="sng" kern="100" dirty="0">
              <a:solidFill>
                <a:srgbClr val="467886"/>
              </a:solidFill>
              <a:latin typeface="Times New Roman" panose="02020603050405020304" pitchFamily="18" charset="0"/>
              <a:ea typeface="Aptos" panose="020B0004020202020204" pitchFamily="34" charset="0"/>
            </a:endParaRPr>
          </a:p>
          <a:p>
            <a:pPr marL="342900" indent="-342900">
              <a:lnSpc>
                <a:spcPct val="200000"/>
              </a:lnSpc>
              <a:spcBef>
                <a:spcPts val="450"/>
              </a:spcBef>
            </a:pPr>
            <a:r>
              <a:rPr lang="en-US" sz="1050" dirty="0"/>
              <a:t>Ohio Department of Health[ODH]. (2024). </a:t>
            </a:r>
            <a:r>
              <a:rPr lang="en-US" sz="1050" i="1" dirty="0"/>
              <a:t>Infant feeding domain. </a:t>
            </a:r>
            <a:r>
              <a:rPr lang="en-US" sz="1050" u="sng" dirty="0">
                <a:hlinkClick r:id="rId7"/>
              </a:rPr>
              <a:t>https://odh.ohio.gov/wps/wcm/connect/gov/651bdd34-95bc-4d1b-bee9-17f8154ae39a/ODH+Infant+Feeding+Directive.pdf?MOD=AJPERES&amp;CONVERT_TO=url&amp;CACHEID=ROOTWORKSPACE.Z18_M1HGGIK0N0JO00QO9DDDDM3000-651bdd34-95bc-4d1b-bee9-17f8154ae39a-p8uO38Y</a:t>
            </a:r>
            <a:r>
              <a:rPr lang="en-US" sz="1050" u="sng" dirty="0"/>
              <a:t> </a:t>
            </a:r>
            <a:endParaRPr lang="en-US" sz="1050" dirty="0"/>
          </a:p>
          <a:p>
            <a:pPr marL="342900" indent="-342900">
              <a:lnSpc>
                <a:spcPct val="200000"/>
              </a:lnSpc>
              <a:spcBef>
                <a:spcPts val="450"/>
              </a:spcBef>
            </a:pPr>
            <a:r>
              <a:rPr lang="en-US" sz="1050" kern="100" dirty="0">
                <a:solidFill>
                  <a:srgbClr val="222222"/>
                </a:solidFill>
                <a:latin typeface="Times New Roman" panose="02020603050405020304" pitchFamily="18" charset="0"/>
                <a:ea typeface="Aptos" panose="020B0004020202020204" pitchFamily="34" charset="0"/>
              </a:rPr>
              <a:t>Raju T. N. K. (2023). Achieving healthy people 2030 breastfeeding targets in the United States: challenges and opportunities</a:t>
            </a:r>
            <a:r>
              <a:rPr lang="en-US" sz="1050" i="1" kern="100" dirty="0">
                <a:solidFill>
                  <a:srgbClr val="222222"/>
                </a:solidFill>
                <a:latin typeface="Times New Roman" panose="02020603050405020304" pitchFamily="18" charset="0"/>
                <a:ea typeface="Aptos" panose="020B0004020202020204" pitchFamily="34" charset="0"/>
              </a:rPr>
              <a:t>. Journal of Perinatology: Official Journal of the California Perinatal Association, 43</a:t>
            </a:r>
            <a:r>
              <a:rPr lang="en-US" sz="1050" kern="100" dirty="0">
                <a:solidFill>
                  <a:srgbClr val="222222"/>
                </a:solidFill>
                <a:latin typeface="Times New Roman" panose="02020603050405020304" pitchFamily="18" charset="0"/>
                <a:ea typeface="Aptos" panose="020B0004020202020204" pitchFamily="34" charset="0"/>
              </a:rPr>
              <a:t>(1), 74–80. </a:t>
            </a:r>
            <a:r>
              <a:rPr lang="en-US" sz="1050" u="sng" kern="100" dirty="0">
                <a:solidFill>
                  <a:srgbClr val="467886"/>
                </a:solidFill>
                <a:latin typeface="Times New Roman" panose="02020603050405020304" pitchFamily="18" charset="0"/>
                <a:ea typeface="Aptos" panose="020B0004020202020204" pitchFamily="34" charset="0"/>
                <a:hlinkClick r:id="rId8"/>
              </a:rPr>
              <a:t>https://doi.org/10.1038/s41372-022-01535-x</a:t>
            </a:r>
            <a:endParaRPr lang="en-US" sz="1050" kern="100" dirty="0">
              <a:latin typeface="Times New Roman" panose="02020603050405020304" pitchFamily="18" charset="0"/>
              <a:ea typeface="Aptos" panose="020B00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solidFill>
                  <a:srgbClr val="90C226"/>
                </a:solidFill>
              </a:rPr>
              <a:pPr/>
              <a:t>22</a:t>
            </a:fld>
            <a:endParaRPr lang="en-US" dirty="0">
              <a:solidFill>
                <a:srgbClr val="90C226"/>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65690103"/>
      </p:ext>
    </p:extLst>
  </p:cSld>
  <p:clrMapOvr>
    <a:masterClrMapping/>
  </p:clrMapOvr>
  <mc:AlternateContent xmlns:mc="http://schemas.openxmlformats.org/markup-compatibility/2006">
    <mc:Choice xmlns:p14="http://schemas.microsoft.com/office/powerpoint/2010/main" Requires="p14">
      <p:transition spd="med" p14:dur="700" advTm="2672">
        <p:fade/>
      </p:transition>
    </mc:Choice>
    <mc:Fallback>
      <p:transition spd="med" advTm="2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027E-619F-2BDD-58FD-4DAC237252DD}"/>
              </a:ext>
            </a:extLst>
          </p:cNvPr>
          <p:cNvSpPr>
            <a:spLocks noGrp="1"/>
          </p:cNvSpPr>
          <p:nvPr>
            <p:ph type="title"/>
          </p:nvPr>
        </p:nvSpPr>
        <p:spPr>
          <a:xfrm>
            <a:off x="685800" y="209550"/>
            <a:ext cx="6737617" cy="750734"/>
          </a:xfrm>
        </p:spPr>
        <p:txBody>
          <a:bodyPr>
            <a:normAutofit/>
          </a:bodyPr>
          <a:lstStyle/>
          <a:p>
            <a:r>
              <a:rPr lang="en-US" dirty="0"/>
              <a:t>Objectives</a:t>
            </a:r>
          </a:p>
        </p:txBody>
      </p:sp>
      <p:sp>
        <p:nvSpPr>
          <p:cNvPr id="20" name="Content Placeholder 2">
            <a:extLst>
              <a:ext uri="{FF2B5EF4-FFF2-40B4-BE49-F238E27FC236}">
                <a16:creationId xmlns:a16="http://schemas.microsoft.com/office/drawing/2014/main" id="{F5509762-3437-835B-2EAF-A013BEC13B3A}"/>
              </a:ext>
            </a:extLst>
          </p:cNvPr>
          <p:cNvSpPr>
            <a:spLocks noGrp="1"/>
          </p:cNvSpPr>
          <p:nvPr>
            <p:ph idx="1"/>
          </p:nvPr>
        </p:nvSpPr>
        <p:spPr>
          <a:xfrm>
            <a:off x="152400" y="1047750"/>
            <a:ext cx="7406336" cy="2665843"/>
          </a:xfrm>
        </p:spPr>
        <p:txBody>
          <a:bodyPr>
            <a:normAutofit fontScale="92500" lnSpcReduction="20000"/>
          </a:bodyPr>
          <a:lstStyle/>
          <a:p>
            <a:pPr marL="0" indent="0">
              <a:buNone/>
            </a:pPr>
            <a:r>
              <a:rPr lang="en-US" sz="2250" dirty="0">
                <a:solidFill>
                  <a:schemeClr val="tx1"/>
                </a:solidFill>
              </a:rPr>
              <a:t>After viewing this PowerPoint, participants will be able to:</a:t>
            </a:r>
          </a:p>
          <a:p>
            <a:pPr marL="0" indent="0">
              <a:buNone/>
            </a:pPr>
            <a:r>
              <a:rPr lang="en-US" sz="1950" dirty="0">
                <a:solidFill>
                  <a:schemeClr val="tx1"/>
                </a:solidFill>
              </a:rPr>
              <a:t>1) Verbalize the Academy of Breastfeeding Medicine recommendations for exclusive breastfeeding, and what it means to breastfeed exclusively. </a:t>
            </a:r>
          </a:p>
          <a:p>
            <a:pPr marL="0" indent="0">
              <a:buNone/>
            </a:pPr>
            <a:r>
              <a:rPr lang="en-US" sz="1950" dirty="0">
                <a:solidFill>
                  <a:schemeClr val="tx1"/>
                </a:solidFill>
              </a:rPr>
              <a:t>2) Identify the benefits of breastfeeding.</a:t>
            </a:r>
          </a:p>
          <a:p>
            <a:pPr marL="0" indent="0">
              <a:buNone/>
            </a:pPr>
            <a:r>
              <a:rPr lang="en-US" sz="1950" dirty="0">
                <a:solidFill>
                  <a:schemeClr val="tx1"/>
                </a:solidFill>
              </a:rPr>
              <a:t>3) Identify the benefits of antepartum expression of colostrum. </a:t>
            </a:r>
          </a:p>
          <a:p>
            <a:pPr marL="0" indent="0">
              <a:buNone/>
            </a:pPr>
            <a:r>
              <a:rPr lang="en-US" sz="1950" dirty="0">
                <a:solidFill>
                  <a:schemeClr val="tx1"/>
                </a:solidFill>
              </a:rPr>
              <a:t>4) Verbalize how to express colostrum before delivery</a:t>
            </a:r>
          </a:p>
          <a:p>
            <a:pPr marL="0" indent="0">
              <a:buNone/>
            </a:pPr>
            <a:r>
              <a:rPr lang="en-US" sz="1950" dirty="0">
                <a:solidFill>
                  <a:schemeClr val="tx1"/>
                </a:solidFill>
              </a:rPr>
              <a:t>5) Verbalize how to store colostrum before delivery. </a:t>
            </a:r>
          </a:p>
          <a:p>
            <a:pPr marL="0" indent="0">
              <a:buNone/>
            </a:pPr>
            <a:r>
              <a:rPr lang="en-US" sz="1650" dirty="0">
                <a:solidFill>
                  <a:schemeClr val="tx1"/>
                </a:solidFill>
              </a:rPr>
              <a:t>  </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3</a:t>
            </a:fld>
            <a:endParaRPr lang="en-US" dirty="0">
              <a:solidFill>
                <a:srgbClr val="90C226"/>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36433535"/>
      </p:ext>
    </p:extLst>
  </p:cSld>
  <p:clrMapOvr>
    <a:masterClrMapping/>
  </p:clrMapOvr>
  <mc:AlternateContent xmlns:mc="http://schemas.openxmlformats.org/markup-compatibility/2006">
    <mc:Choice xmlns:p14="http://schemas.microsoft.com/office/powerpoint/2010/main" Requires="p14">
      <p:transition spd="slow" p14:dur="1500" advTm="812">
        <p:split orient="vert"/>
      </p:transition>
    </mc:Choice>
    <mc:Fallback>
      <p:transition spd="slow" advTm="81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FA56-0EAF-A641-60FA-1D7B76E209CA}"/>
              </a:ext>
            </a:extLst>
          </p:cNvPr>
          <p:cNvSpPr>
            <a:spLocks noGrp="1"/>
          </p:cNvSpPr>
          <p:nvPr>
            <p:ph type="title"/>
          </p:nvPr>
        </p:nvSpPr>
        <p:spPr>
          <a:xfrm>
            <a:off x="152400" y="666750"/>
            <a:ext cx="7200897" cy="977900"/>
          </a:xfrm>
        </p:spPr>
        <p:txBody>
          <a:bodyPr>
            <a:normAutofit/>
          </a:bodyPr>
          <a:lstStyle/>
          <a:p>
            <a:r>
              <a:rPr lang="en-US" b="1" dirty="0"/>
              <a:t>American Academy of Pediatrics Statement: </a:t>
            </a:r>
            <a:br>
              <a:rPr lang="en-US" b="1" dirty="0"/>
            </a:br>
            <a:endParaRPr lang="en-US" dirty="0"/>
          </a:p>
        </p:txBody>
      </p:sp>
      <p:sp>
        <p:nvSpPr>
          <p:cNvPr id="3" name="Content Placeholder 2">
            <a:extLst>
              <a:ext uri="{FF2B5EF4-FFF2-40B4-BE49-F238E27FC236}">
                <a16:creationId xmlns:a16="http://schemas.microsoft.com/office/drawing/2014/main" id="{454D21D3-7773-F14E-6BB3-936A86A5AEF6}"/>
              </a:ext>
            </a:extLst>
          </p:cNvPr>
          <p:cNvSpPr>
            <a:spLocks noGrp="1"/>
          </p:cNvSpPr>
          <p:nvPr>
            <p:ph idx="1"/>
          </p:nvPr>
        </p:nvSpPr>
        <p:spPr>
          <a:xfrm>
            <a:off x="228600" y="1812332"/>
            <a:ext cx="7200897" cy="2489202"/>
          </a:xfrm>
        </p:spPr>
        <p:txBody>
          <a:bodyPr/>
          <a:lstStyle/>
          <a:p>
            <a:pPr marL="0" indent="0" algn="ctr">
              <a:buNone/>
            </a:pPr>
            <a:r>
              <a:rPr lang="en-US" sz="2250" i="1" dirty="0"/>
              <a:t>Exclusively</a:t>
            </a:r>
            <a:r>
              <a:rPr lang="en-US" sz="2250" dirty="0"/>
              <a:t> breastfeed for the first 6 months and continue breastfeeding for one full year. Continue as long as mutually desired by the mother and the child.</a:t>
            </a:r>
          </a:p>
          <a:p>
            <a:endParaRPr lang="en-US" dirty="0"/>
          </a:p>
        </p:txBody>
      </p:sp>
      <p:sp>
        <p:nvSpPr>
          <p:cNvPr id="7" name="TextBox 6">
            <a:extLst>
              <a:ext uri="{FF2B5EF4-FFF2-40B4-BE49-F238E27FC236}">
                <a16:creationId xmlns:a16="http://schemas.microsoft.com/office/drawing/2014/main" id="{69CC81B5-F6D4-CB11-B750-B6B107A27903}"/>
              </a:ext>
            </a:extLst>
          </p:cNvPr>
          <p:cNvSpPr txBox="1"/>
          <p:nvPr/>
        </p:nvSpPr>
        <p:spPr>
          <a:xfrm>
            <a:off x="6172200" y="4816750"/>
            <a:ext cx="4588695" cy="276999"/>
          </a:xfrm>
          <a:prstGeom prst="rect">
            <a:avLst/>
          </a:prstGeom>
          <a:noFill/>
        </p:spPr>
        <p:txBody>
          <a:bodyPr wrap="square">
            <a:spAutoFit/>
          </a:bodyPr>
          <a:lstStyle/>
          <a:p>
            <a:r>
              <a:rPr lang="en-US" sz="1200" dirty="0"/>
              <a:t>(Meek &amp; Noble, 2025)</a:t>
            </a: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4</a:t>
            </a:fld>
            <a:endParaRPr lang="en-US" dirty="0">
              <a:solidFill>
                <a:srgbClr val="90C226"/>
              </a:solidFill>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22279883"/>
      </p:ext>
    </p:extLst>
  </p:cSld>
  <p:clrMapOvr>
    <a:masterClrMapping/>
  </p:clrMapOvr>
  <mc:AlternateContent xmlns:mc="http://schemas.openxmlformats.org/markup-compatibility/2006">
    <mc:Choice xmlns:p14="http://schemas.microsoft.com/office/powerpoint/2010/main" Requires="p14">
      <p:transition spd="med" p14:dur="700" advTm="13321">
        <p:fade/>
      </p:transition>
    </mc:Choice>
    <mc:Fallback>
      <p:transition spd="med" advTm="133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2F6A24-139E-4EB5-86D2-431F42EF85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 name="Group 24">
            <a:extLst>
              <a:ext uri="{FF2B5EF4-FFF2-40B4-BE49-F238E27FC236}">
                <a16:creationId xmlns:a16="http://schemas.microsoft.com/office/drawing/2014/main" id="{3963AE85-BE5D-4975-BACF-DDDCC9C2ACD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2" cy="5142161"/>
            <a:chOff x="-15736" y="0"/>
            <a:chExt cx="12229962" cy="6856214"/>
          </a:xfrm>
        </p:grpSpPr>
        <p:pic>
          <p:nvPicPr>
            <p:cNvPr id="30" name="Picture 29">
              <a:extLst>
                <a:ext uri="{FF2B5EF4-FFF2-40B4-BE49-F238E27FC236}">
                  <a16:creationId xmlns:a16="http://schemas.microsoft.com/office/drawing/2014/main" id="{1E7751F0-16BF-4A9D-B778-5D46B92B4470}"/>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1D755924-121A-47AA-8613-995D4108BC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sz="1350"/>
            </a:p>
          </p:txBody>
        </p:sp>
        <p:pic>
          <p:nvPicPr>
            <p:cNvPr id="32" name="Picture 31">
              <a:extLst>
                <a:ext uri="{FF2B5EF4-FFF2-40B4-BE49-F238E27FC236}">
                  <a16:creationId xmlns:a16="http://schemas.microsoft.com/office/drawing/2014/main" id="{B4D2AFDA-19BE-4455-830E-1541E5D7BAE6}"/>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 name="Picture 32">
              <a:extLst>
                <a:ext uri="{FF2B5EF4-FFF2-40B4-BE49-F238E27FC236}">
                  <a16:creationId xmlns:a16="http://schemas.microsoft.com/office/drawing/2014/main" id="{0FB15EBF-E414-4E00-87E7-700A78A60F61}"/>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790412C-0BA1-278D-EFAC-77B42BD7A9D5}"/>
              </a:ext>
            </a:extLst>
          </p:cNvPr>
          <p:cNvSpPr>
            <a:spLocks noGrp="1"/>
          </p:cNvSpPr>
          <p:nvPr>
            <p:ph type="title"/>
          </p:nvPr>
        </p:nvSpPr>
        <p:spPr>
          <a:xfrm>
            <a:off x="4570809" y="736600"/>
            <a:ext cx="3601639" cy="977900"/>
          </a:xfrm>
        </p:spPr>
        <p:txBody>
          <a:bodyPr>
            <a:normAutofit/>
          </a:bodyPr>
          <a:lstStyle/>
          <a:p>
            <a:pPr>
              <a:lnSpc>
                <a:spcPct val="90000"/>
              </a:lnSpc>
            </a:pPr>
            <a:r>
              <a:rPr lang="en-US" sz="3075"/>
              <a:t>What is exclusive breastfeeding?</a:t>
            </a:r>
          </a:p>
        </p:txBody>
      </p:sp>
      <p:sp>
        <p:nvSpPr>
          <p:cNvPr id="26" name="Rectangle 25">
            <a:extLst>
              <a:ext uri="{FF2B5EF4-FFF2-40B4-BE49-F238E27FC236}">
                <a16:creationId xmlns:a16="http://schemas.microsoft.com/office/drawing/2014/main" id="{C9DA5B05-DD14-4860-AC45-02A8D2EE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819150"/>
            <a:ext cx="3387757" cy="338632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Baby sleeping in bed">
            <a:extLst>
              <a:ext uri="{FF2B5EF4-FFF2-40B4-BE49-F238E27FC236}">
                <a16:creationId xmlns:a16="http://schemas.microsoft.com/office/drawing/2014/main" id="{625F0FF9-B2B7-4C50-DA40-2E7DD99DB212}"/>
              </a:ext>
            </a:extLst>
          </p:cNvPr>
          <p:cNvPicPr>
            <a:picLocks noChangeAspect="1"/>
          </p:cNvPicPr>
          <p:nvPr/>
        </p:nvPicPr>
        <p:blipFill>
          <a:blip r:embed="rId7"/>
          <a:srcRect l="16511" r="16511"/>
          <a:stretch/>
        </p:blipFill>
        <p:spPr>
          <a:xfrm>
            <a:off x="1059513" y="1057656"/>
            <a:ext cx="2907601" cy="2894085"/>
          </a:xfrm>
          <a:prstGeom prst="rect">
            <a:avLst/>
          </a:prstGeom>
        </p:spPr>
      </p:pic>
      <p:cxnSp>
        <p:nvCxnSpPr>
          <p:cNvPr id="28" name="Straight Connector 27">
            <a:extLst>
              <a:ext uri="{FF2B5EF4-FFF2-40B4-BE49-F238E27FC236}">
                <a16:creationId xmlns:a16="http://schemas.microsoft.com/office/drawing/2014/main" id="{36BE37AC-AD36-4C42-9B8C-C5500F4E7C6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1800479"/>
            <a:ext cx="360163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81C205E-5A04-F2C7-4800-1118D13C4BDB}"/>
              </a:ext>
            </a:extLst>
          </p:cNvPr>
          <p:cNvSpPr>
            <a:spLocks noGrp="1"/>
          </p:cNvSpPr>
          <p:nvPr>
            <p:ph idx="1"/>
          </p:nvPr>
        </p:nvSpPr>
        <p:spPr>
          <a:xfrm>
            <a:off x="4570809" y="1917699"/>
            <a:ext cx="3601638" cy="2489202"/>
          </a:xfrm>
        </p:spPr>
        <p:txBody>
          <a:bodyPr>
            <a:normAutofit/>
          </a:bodyPr>
          <a:lstStyle/>
          <a:p>
            <a:pPr marL="0" indent="0" algn="ctr">
              <a:buNone/>
            </a:pPr>
            <a:r>
              <a:rPr lang="en-US" b="1" i="1" dirty="0"/>
              <a:t>An infant's consumption of human milk by direct breastfeeding or an alternative method with no supplementation of any type.</a:t>
            </a:r>
          </a:p>
          <a:p>
            <a:pPr marL="0" indent="0">
              <a:buNone/>
            </a:pPr>
            <a:endParaRPr lang="en-US" i="1" dirty="0"/>
          </a:p>
          <a:p>
            <a:pPr marL="0" indent="0">
              <a:buNone/>
            </a:pPr>
            <a:r>
              <a:rPr lang="en-US" dirty="0"/>
              <a:t>This includes: no formula, cow’s milk, juice, sugar water, or baby food.</a:t>
            </a:r>
          </a:p>
        </p:txBody>
      </p:sp>
      <p:sp>
        <p:nvSpPr>
          <p:cNvPr id="6" name="TextBox 5">
            <a:extLst>
              <a:ext uri="{FF2B5EF4-FFF2-40B4-BE49-F238E27FC236}">
                <a16:creationId xmlns:a16="http://schemas.microsoft.com/office/drawing/2014/main" id="{DD8B8B2D-62CA-8AFB-C8DB-7FDE798BCE03}"/>
              </a:ext>
            </a:extLst>
          </p:cNvPr>
          <p:cNvSpPr txBox="1"/>
          <p:nvPr/>
        </p:nvSpPr>
        <p:spPr>
          <a:xfrm>
            <a:off x="5567122" y="4810422"/>
            <a:ext cx="2948940" cy="276999"/>
          </a:xfrm>
          <a:prstGeom prst="rect">
            <a:avLst/>
          </a:prstGeom>
          <a:noFill/>
        </p:spPr>
        <p:txBody>
          <a:bodyPr wrap="square" rtlCol="0">
            <a:spAutoFit/>
          </a:bodyPr>
          <a:lstStyle/>
          <a:p>
            <a:r>
              <a:rPr lang="en-US" sz="1200" dirty="0"/>
              <a:t>( Ohio Department of Health, 2024)</a:t>
            </a: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5</a:t>
            </a:fld>
            <a:endParaRPr lang="en-US" dirty="0">
              <a:solidFill>
                <a:srgbClr val="90C226"/>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43256711"/>
      </p:ext>
    </p:extLst>
  </p:cSld>
  <p:clrMapOvr>
    <a:masterClrMapping/>
  </p:clrMapOvr>
  <mc:AlternateContent xmlns:mc="http://schemas.openxmlformats.org/markup-compatibility/2006">
    <mc:Choice xmlns:p14="http://schemas.microsoft.com/office/powerpoint/2010/main" Requires="p14">
      <p:transition spd="med" p14:dur="700" advTm="21659">
        <p:fade/>
      </p:transition>
    </mc:Choice>
    <mc:Fallback>
      <p:transition spd="med" advTm="21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EB8E3BF-F464-4900-8994-851061A9AD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descr="Sleeping baby">
            <a:extLst>
              <a:ext uri="{FF2B5EF4-FFF2-40B4-BE49-F238E27FC236}">
                <a16:creationId xmlns:a16="http://schemas.microsoft.com/office/drawing/2014/main" id="{F7C8E87F-D82A-D642-F69B-13DEA2EB54C3}"/>
              </a:ext>
            </a:extLst>
          </p:cNvPr>
          <p:cNvPicPr>
            <a:picLocks noChangeAspect="1"/>
          </p:cNvPicPr>
          <p:nvPr/>
        </p:nvPicPr>
        <p:blipFill>
          <a:blip r:embed="rId5">
            <a:alphaModFix amt="35000"/>
          </a:blip>
          <a:srcRect t="8124" b="7606"/>
          <a:stretch>
            <a:fillRect/>
          </a:stretch>
        </p:blipFill>
        <p:spPr>
          <a:xfrm>
            <a:off x="68595" y="7"/>
            <a:ext cx="9143985" cy="5143493"/>
          </a:xfrm>
          <a:prstGeom prst="rect">
            <a:avLst/>
          </a:prstGeom>
        </p:spPr>
      </p:pic>
      <p:sp>
        <p:nvSpPr>
          <p:cNvPr id="2" name="Title 1">
            <a:extLst>
              <a:ext uri="{FF2B5EF4-FFF2-40B4-BE49-F238E27FC236}">
                <a16:creationId xmlns:a16="http://schemas.microsoft.com/office/drawing/2014/main" id="{60BAAF4C-53EF-43B8-42F1-D1C741E30F5B}"/>
              </a:ext>
            </a:extLst>
          </p:cNvPr>
          <p:cNvSpPr>
            <a:spLocks noGrp="1"/>
          </p:cNvSpPr>
          <p:nvPr>
            <p:ph type="title"/>
          </p:nvPr>
        </p:nvSpPr>
        <p:spPr>
          <a:xfrm>
            <a:off x="824596" y="416184"/>
            <a:ext cx="7200897" cy="977900"/>
          </a:xfrm>
        </p:spPr>
        <p:txBody>
          <a:bodyPr>
            <a:normAutofit/>
          </a:bodyPr>
          <a:lstStyle/>
          <a:p>
            <a:r>
              <a:rPr lang="en-US" dirty="0">
                <a:solidFill>
                  <a:srgbClr val="FFFFFF"/>
                </a:solidFill>
              </a:rPr>
              <a:t>Benefits of breastfeeding</a:t>
            </a:r>
          </a:p>
        </p:txBody>
      </p:sp>
      <p:cxnSp>
        <p:nvCxnSpPr>
          <p:cNvPr id="59" name="Straight Connector 58">
            <a:extLst>
              <a:ext uri="{FF2B5EF4-FFF2-40B4-BE49-F238E27FC236}">
                <a16:creationId xmlns:a16="http://schemas.microsoft.com/office/drawing/2014/main" id="{8E0602D6-3A81-42F8-AE67-1BAAFC967C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1816100"/>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8AB67C5-AF44-0884-4628-AB9069B5ECDC}"/>
              </a:ext>
            </a:extLst>
          </p:cNvPr>
          <p:cNvSpPr txBox="1"/>
          <p:nvPr/>
        </p:nvSpPr>
        <p:spPr>
          <a:xfrm>
            <a:off x="2478678" y="3830683"/>
            <a:ext cx="3144883" cy="300082"/>
          </a:xfrm>
          <a:prstGeom prst="rect">
            <a:avLst/>
          </a:prstGeom>
          <a:noFill/>
        </p:spPr>
        <p:txBody>
          <a:bodyPr wrap="square" rtlCol="0">
            <a:spAutoFit/>
          </a:bodyPr>
          <a:lstStyle/>
          <a:p>
            <a:endParaRPr lang="en-US" sz="1350" dirty="0"/>
          </a:p>
        </p:txBody>
      </p:sp>
      <p:graphicFrame>
        <p:nvGraphicFramePr>
          <p:cNvPr id="32" name="Content Placeholder 2">
            <a:extLst>
              <a:ext uri="{FF2B5EF4-FFF2-40B4-BE49-F238E27FC236}">
                <a16:creationId xmlns:a16="http://schemas.microsoft.com/office/drawing/2014/main" id="{C2BA1A80-9219-8DB1-CA0F-E5859F8B7A05}"/>
              </a:ext>
            </a:extLst>
          </p:cNvPr>
          <p:cNvGraphicFramePr>
            <a:graphicFrameLocks noGrp="1"/>
          </p:cNvGraphicFramePr>
          <p:nvPr>
            <p:ph idx="1"/>
            <p:extLst>
              <p:ext uri="{D42A27DB-BD31-4B8C-83A1-F6EECF244321}">
                <p14:modId xmlns:p14="http://schemas.microsoft.com/office/powerpoint/2010/main" val="4064057117"/>
              </p:ext>
            </p:extLst>
          </p:nvPr>
        </p:nvGraphicFramePr>
        <p:xfrm>
          <a:off x="824596" y="1841841"/>
          <a:ext cx="7200897" cy="24892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 name="TextBox 32">
            <a:extLst>
              <a:ext uri="{FF2B5EF4-FFF2-40B4-BE49-F238E27FC236}">
                <a16:creationId xmlns:a16="http://schemas.microsoft.com/office/drawing/2014/main" id="{B9CB7161-C861-D5B5-0B03-04428000B589}"/>
              </a:ext>
            </a:extLst>
          </p:cNvPr>
          <p:cNvSpPr txBox="1"/>
          <p:nvPr/>
        </p:nvSpPr>
        <p:spPr>
          <a:xfrm>
            <a:off x="6400800" y="4804867"/>
            <a:ext cx="4638947" cy="253916"/>
          </a:xfrm>
          <a:prstGeom prst="rect">
            <a:avLst/>
          </a:prstGeom>
          <a:noFill/>
        </p:spPr>
        <p:txBody>
          <a:bodyPr wrap="square">
            <a:spAutoFit/>
          </a:bodyPr>
          <a:lstStyle/>
          <a:p>
            <a:r>
              <a:rPr lang="en-US" sz="1050" dirty="0">
                <a:solidFill>
                  <a:schemeClr val="bg1"/>
                </a:solidFill>
              </a:rPr>
              <a:t>( CDC, 2025)</a:t>
            </a: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6</a:t>
            </a:fld>
            <a:endParaRPr lang="en-US" dirty="0">
              <a:solidFill>
                <a:srgbClr val="90C226"/>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736415314"/>
      </p:ext>
    </p:extLst>
  </p:cSld>
  <p:clrMapOvr>
    <a:masterClrMapping/>
  </p:clrMapOvr>
  <mc:AlternateContent xmlns:mc="http://schemas.openxmlformats.org/markup-compatibility/2006">
    <mc:Choice xmlns:p14="http://schemas.microsoft.com/office/powerpoint/2010/main" Requires="p14">
      <p:transition spd="med" p14:dur="700" advTm="20394">
        <p:fade/>
      </p:transition>
    </mc:Choice>
    <mc:Fallback>
      <p:transition spd="med" advTm="20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2EC72-6B45-23A0-F3DC-C6C9956D9ED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B78BE18-6882-4FAA-BC8C-CA216E9638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A34F12D-8C0F-46CA-9F4A-D56193C37E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366103"/>
            <a:ext cx="8420582" cy="4412471"/>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Garamond" panose="02020404030301010803"/>
            </a:endParaRPr>
          </a:p>
        </p:txBody>
      </p:sp>
      <p:pic>
        <p:nvPicPr>
          <p:cNvPr id="6" name="Picture 5" descr="Newborn baby boy">
            <a:extLst>
              <a:ext uri="{FF2B5EF4-FFF2-40B4-BE49-F238E27FC236}">
                <a16:creationId xmlns:a16="http://schemas.microsoft.com/office/drawing/2014/main" id="{53A777A6-E2EF-5FC0-E38F-D52671130C0D}"/>
              </a:ext>
            </a:extLst>
          </p:cNvPr>
          <p:cNvPicPr>
            <a:picLocks noChangeAspect="1"/>
          </p:cNvPicPr>
          <p:nvPr/>
        </p:nvPicPr>
        <p:blipFill>
          <a:blip r:embed="rId5">
            <a:alphaModFix amt="25000"/>
          </a:blip>
          <a:srcRect r="1" b="21498"/>
          <a:stretch>
            <a:fillRect/>
          </a:stretch>
        </p:blipFill>
        <p:spPr>
          <a:xfrm>
            <a:off x="364603" y="364927"/>
            <a:ext cx="8420582" cy="4412471"/>
          </a:xfrm>
          <a:prstGeom prst="rect">
            <a:avLst/>
          </a:prstGeom>
        </p:spPr>
      </p:pic>
      <p:sp>
        <p:nvSpPr>
          <p:cNvPr id="15" name="Rectangle 14">
            <a:extLst>
              <a:ext uri="{FF2B5EF4-FFF2-40B4-BE49-F238E27FC236}">
                <a16:creationId xmlns:a16="http://schemas.microsoft.com/office/drawing/2014/main" id="{F3838012-22B6-4303-8F29-04E1419B3A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457200"/>
            <a:ext cx="8229600" cy="42291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2" name="Title 1">
            <a:extLst>
              <a:ext uri="{FF2B5EF4-FFF2-40B4-BE49-F238E27FC236}">
                <a16:creationId xmlns:a16="http://schemas.microsoft.com/office/drawing/2014/main" id="{4DA53808-3FBD-2F7C-E566-FAC7452DDD67}"/>
              </a:ext>
            </a:extLst>
          </p:cNvPr>
          <p:cNvSpPr>
            <a:spLocks noGrp="1"/>
          </p:cNvSpPr>
          <p:nvPr>
            <p:ph type="title"/>
          </p:nvPr>
        </p:nvSpPr>
        <p:spPr>
          <a:xfrm>
            <a:off x="971552" y="736600"/>
            <a:ext cx="7200897" cy="977900"/>
          </a:xfrm>
        </p:spPr>
        <p:txBody>
          <a:bodyPr>
            <a:normAutofit/>
          </a:bodyPr>
          <a:lstStyle/>
          <a:p>
            <a:r>
              <a:rPr lang="en-US">
                <a:solidFill>
                  <a:schemeClr val="tx1"/>
                </a:solidFill>
              </a:rPr>
              <a:t>Benefits of breastfeeding</a:t>
            </a:r>
          </a:p>
        </p:txBody>
      </p:sp>
      <p:cxnSp>
        <p:nvCxnSpPr>
          <p:cNvPr id="17" name="Straight Connector 16">
            <a:extLst>
              <a:ext uri="{FF2B5EF4-FFF2-40B4-BE49-F238E27FC236}">
                <a16:creationId xmlns:a16="http://schemas.microsoft.com/office/drawing/2014/main" id="{AB061FF5-9F81-427C-8DA5-3989395517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4263" y="1816100"/>
            <a:ext cx="705547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F03F5A17-2CE9-4ADD-9FAF-C1A0BB39CD0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716" y="2346717"/>
            <a:ext cx="9176004" cy="493776"/>
            <a:chOff x="-18288" y="3128956"/>
            <a:chExt cx="12234672" cy="658368"/>
          </a:xfrm>
        </p:grpSpPr>
        <p:sp useBgFill="1">
          <p:nvSpPr>
            <p:cNvPr id="20" name="Rounded Rectangle 20">
              <a:extLst>
                <a:ext uri="{FF2B5EF4-FFF2-40B4-BE49-F238E27FC236}">
                  <a16:creationId xmlns:a16="http://schemas.microsoft.com/office/drawing/2014/main" id="{4A88F887-B43E-4CD1-BCE2-739013C68D3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Garamond" panose="02020404030301010803"/>
              </a:endParaRPr>
            </a:p>
          </p:txBody>
        </p:sp>
        <p:pic>
          <p:nvPicPr>
            <p:cNvPr id="21" name="Picture 20">
              <a:extLst>
                <a:ext uri="{FF2B5EF4-FFF2-40B4-BE49-F238E27FC236}">
                  <a16:creationId xmlns:a16="http://schemas.microsoft.com/office/drawing/2014/main" id="{2C9D3412-AB4A-4E20-9A79-B2C80D198BC9}"/>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2">
              <a:extLst>
                <a:ext uri="{FF2B5EF4-FFF2-40B4-BE49-F238E27FC236}">
                  <a16:creationId xmlns:a16="http://schemas.microsoft.com/office/drawing/2014/main" id="{A1D7D010-E182-46E6-9264-B39552853FE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Garamond" panose="02020404030301010803"/>
              </a:endParaRPr>
            </a:p>
          </p:txBody>
        </p:sp>
        <p:pic>
          <p:nvPicPr>
            <p:cNvPr id="23" name="Picture 22">
              <a:extLst>
                <a:ext uri="{FF2B5EF4-FFF2-40B4-BE49-F238E27FC236}">
                  <a16:creationId xmlns:a16="http://schemas.microsoft.com/office/drawing/2014/main" id="{F4783A7B-2E08-42E4-87EC-EE59B873DFB1}"/>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graphicFrame>
        <p:nvGraphicFramePr>
          <p:cNvPr id="7" name="Content Placeholder 6">
            <a:extLst>
              <a:ext uri="{FF2B5EF4-FFF2-40B4-BE49-F238E27FC236}">
                <a16:creationId xmlns:a16="http://schemas.microsoft.com/office/drawing/2014/main" id="{719CAE3B-6981-6A86-F212-A71C78D95FFA}"/>
              </a:ext>
            </a:extLst>
          </p:cNvPr>
          <p:cNvGraphicFramePr>
            <a:graphicFrameLocks noGrp="1"/>
          </p:cNvGraphicFramePr>
          <p:nvPr>
            <p:ph idx="1"/>
            <p:extLst>
              <p:ext uri="{D42A27DB-BD31-4B8C-83A1-F6EECF244321}">
                <p14:modId xmlns:p14="http://schemas.microsoft.com/office/powerpoint/2010/main" val="3864625965"/>
              </p:ext>
            </p:extLst>
          </p:nvPr>
        </p:nvGraphicFramePr>
        <p:xfrm>
          <a:off x="971551" y="1917699"/>
          <a:ext cx="7200897" cy="24892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E9B1B6CB-D130-4C35-5EF1-D76D75B470CE}"/>
              </a:ext>
            </a:extLst>
          </p:cNvPr>
          <p:cNvSpPr txBox="1"/>
          <p:nvPr/>
        </p:nvSpPr>
        <p:spPr>
          <a:xfrm>
            <a:off x="2478678" y="3830683"/>
            <a:ext cx="3144883" cy="300082"/>
          </a:xfrm>
          <a:prstGeom prst="rect">
            <a:avLst/>
          </a:prstGeom>
          <a:noFill/>
        </p:spPr>
        <p:txBody>
          <a:bodyPr wrap="square" rtlCol="0">
            <a:spAutoFit/>
          </a:bodyPr>
          <a:lstStyle/>
          <a:p>
            <a:endParaRPr lang="en-US" sz="1350" dirty="0"/>
          </a:p>
        </p:txBody>
      </p:sp>
      <p:sp>
        <p:nvSpPr>
          <p:cNvPr id="9" name="TextBox 8">
            <a:extLst>
              <a:ext uri="{FF2B5EF4-FFF2-40B4-BE49-F238E27FC236}">
                <a16:creationId xmlns:a16="http://schemas.microsoft.com/office/drawing/2014/main" id="{64D2901B-E5FA-C117-39AA-A99247AA76A0}"/>
              </a:ext>
            </a:extLst>
          </p:cNvPr>
          <p:cNvSpPr txBox="1"/>
          <p:nvPr/>
        </p:nvSpPr>
        <p:spPr>
          <a:xfrm>
            <a:off x="6492654" y="4855445"/>
            <a:ext cx="4585062" cy="253916"/>
          </a:xfrm>
          <a:prstGeom prst="rect">
            <a:avLst/>
          </a:prstGeom>
          <a:noFill/>
        </p:spPr>
        <p:txBody>
          <a:bodyPr wrap="square">
            <a:spAutoFit/>
          </a:bodyPr>
          <a:lstStyle/>
          <a:p>
            <a:r>
              <a:rPr lang="en-US" sz="1050" dirty="0"/>
              <a:t>( CDC, 2025)</a:t>
            </a: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7</a:t>
            </a:fld>
            <a:endParaRPr lang="en-US" dirty="0">
              <a:solidFill>
                <a:srgbClr val="90C226"/>
              </a:solidFill>
            </a:endParaRPr>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49002890"/>
      </p:ext>
    </p:extLst>
  </p:cSld>
  <p:clrMapOvr>
    <a:masterClrMapping/>
  </p:clrMapOvr>
  <mc:AlternateContent xmlns:mc="http://schemas.openxmlformats.org/markup-compatibility/2006">
    <mc:Choice xmlns:p14="http://schemas.microsoft.com/office/powerpoint/2010/main" Requires="p14">
      <p:transition spd="med" p14:dur="700" advTm="13265">
        <p:fade/>
      </p:transition>
    </mc:Choice>
    <mc:Fallback>
      <p:transition spd="med" advTm="132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1C7711F-3983-4AB1-AFDE-96F7C06514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3" name="Group 52">
            <a:extLst>
              <a:ext uri="{FF2B5EF4-FFF2-40B4-BE49-F238E27FC236}">
                <a16:creationId xmlns:a16="http://schemas.microsoft.com/office/drawing/2014/main" id="{89BC9D38-9241-4F71-9B45-73827299E4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2" cy="5142161"/>
            <a:chOff x="-15736" y="0"/>
            <a:chExt cx="12229962" cy="6856214"/>
          </a:xfrm>
        </p:grpSpPr>
        <p:pic>
          <p:nvPicPr>
            <p:cNvPr id="54" name="Picture 53">
              <a:extLst>
                <a:ext uri="{FF2B5EF4-FFF2-40B4-BE49-F238E27FC236}">
                  <a16:creationId xmlns:a16="http://schemas.microsoft.com/office/drawing/2014/main" id="{0D302979-39A3-4421-821D-94D6E00BCE8F}"/>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68E001BA-C181-4F47-9ABC-DF4C85AB4F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sz="1350"/>
            </a:p>
          </p:txBody>
        </p:sp>
        <p:pic>
          <p:nvPicPr>
            <p:cNvPr id="56" name="Picture 55">
              <a:extLst>
                <a:ext uri="{FF2B5EF4-FFF2-40B4-BE49-F238E27FC236}">
                  <a16:creationId xmlns:a16="http://schemas.microsoft.com/office/drawing/2014/main" id="{7EF07F1E-BD52-4B06-A38E-BF29F8E28577}"/>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A68BE646-889B-49C2-95AF-90BAE5D29A92}"/>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0584F52-EB2B-6930-0FED-EA057C1D5611}"/>
              </a:ext>
            </a:extLst>
          </p:cNvPr>
          <p:cNvSpPr>
            <a:spLocks noGrp="1"/>
          </p:cNvSpPr>
          <p:nvPr>
            <p:ph type="title"/>
          </p:nvPr>
        </p:nvSpPr>
        <p:spPr>
          <a:xfrm>
            <a:off x="3465560" y="629987"/>
            <a:ext cx="4702568" cy="977900"/>
          </a:xfrm>
        </p:spPr>
        <p:txBody>
          <a:bodyPr>
            <a:normAutofit fontScale="90000"/>
          </a:bodyPr>
          <a:lstStyle/>
          <a:p>
            <a:pPr>
              <a:lnSpc>
                <a:spcPct val="90000"/>
              </a:lnSpc>
            </a:pPr>
            <a:r>
              <a:rPr lang="en-US" sz="3075" dirty="0"/>
              <a:t>Benefits of collecting colostrum before delivery for the </a:t>
            </a:r>
            <a:r>
              <a:rPr lang="en-US" sz="3075" b="1" i="1" dirty="0"/>
              <a:t>mother</a:t>
            </a:r>
            <a:r>
              <a:rPr lang="en-US" sz="3075" b="1" dirty="0"/>
              <a:t> </a:t>
            </a:r>
          </a:p>
        </p:txBody>
      </p:sp>
      <p:sp>
        <p:nvSpPr>
          <p:cNvPr id="59" name="Rectangle 58">
            <a:extLst>
              <a:ext uri="{FF2B5EF4-FFF2-40B4-BE49-F238E27FC236}">
                <a16:creationId xmlns:a16="http://schemas.microsoft.com/office/drawing/2014/main" id="{B3085476-B49E-49ED-87D2-1165E69D26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819150"/>
            <a:ext cx="2294405" cy="338632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Person holding newborn baby">
            <a:extLst>
              <a:ext uri="{FF2B5EF4-FFF2-40B4-BE49-F238E27FC236}">
                <a16:creationId xmlns:a16="http://schemas.microsoft.com/office/drawing/2014/main" id="{91A0890E-90EC-2EFC-441F-BDF02F410E1B}"/>
              </a:ext>
            </a:extLst>
          </p:cNvPr>
          <p:cNvPicPr>
            <a:picLocks noChangeAspect="1"/>
          </p:cNvPicPr>
          <p:nvPr/>
        </p:nvPicPr>
        <p:blipFill>
          <a:blip r:embed="rId7"/>
          <a:srcRect l="2712" r="2712"/>
          <a:stretch/>
        </p:blipFill>
        <p:spPr>
          <a:xfrm>
            <a:off x="1059513" y="1057656"/>
            <a:ext cx="1825345" cy="2894085"/>
          </a:xfrm>
          <a:prstGeom prst="rect">
            <a:avLst/>
          </a:prstGeom>
        </p:spPr>
      </p:pic>
      <p:cxnSp>
        <p:nvCxnSpPr>
          <p:cNvPr id="61" name="Straight Connector 60">
            <a:extLst>
              <a:ext uri="{FF2B5EF4-FFF2-40B4-BE49-F238E27FC236}">
                <a16:creationId xmlns:a16="http://schemas.microsoft.com/office/drawing/2014/main" id="{59BA5C68-DFCC-4101-8403-F96781CDDD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9881" y="1800479"/>
            <a:ext cx="4702567"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Content Placeholder 2">
            <a:extLst>
              <a:ext uri="{FF2B5EF4-FFF2-40B4-BE49-F238E27FC236}">
                <a16:creationId xmlns:a16="http://schemas.microsoft.com/office/drawing/2014/main" id="{60293CC6-35BD-5F0B-B68D-0CB4197A777E}"/>
              </a:ext>
            </a:extLst>
          </p:cNvPr>
          <p:cNvSpPr>
            <a:spLocks noGrp="1"/>
          </p:cNvSpPr>
          <p:nvPr>
            <p:ph idx="1"/>
          </p:nvPr>
        </p:nvSpPr>
        <p:spPr>
          <a:xfrm>
            <a:off x="3059952" y="2127999"/>
            <a:ext cx="5583524" cy="2489202"/>
          </a:xfrm>
        </p:spPr>
        <p:txBody>
          <a:bodyPr>
            <a:normAutofit/>
          </a:bodyPr>
          <a:lstStyle/>
          <a:p>
            <a:pPr marL="433388" indent="-2381">
              <a:lnSpc>
                <a:spcPct val="90000"/>
              </a:lnSpc>
              <a:buNone/>
              <a:tabLst>
                <a:tab pos="342900" algn="l"/>
              </a:tabLst>
            </a:pPr>
            <a:r>
              <a:rPr lang="en-US" dirty="0"/>
              <a:t>Mothers felt they developed the skill and mindset to breastfeed.</a:t>
            </a:r>
          </a:p>
          <a:p>
            <a:pPr marL="433388" indent="-2381">
              <a:lnSpc>
                <a:spcPct val="90000"/>
              </a:lnSpc>
              <a:buNone/>
              <a:tabLst>
                <a:tab pos="342900" algn="l"/>
              </a:tabLst>
            </a:pPr>
            <a:r>
              <a:rPr lang="en-US" dirty="0"/>
              <a:t> Confidence in the ability to breastfeed &amp; produce milk postpartum. </a:t>
            </a:r>
          </a:p>
          <a:p>
            <a:pPr marL="433388" indent="-2381">
              <a:lnSpc>
                <a:spcPct val="90000"/>
              </a:lnSpc>
              <a:buNone/>
              <a:tabLst>
                <a:tab pos="342900" algn="l"/>
              </a:tabLst>
            </a:pPr>
            <a:r>
              <a:rPr lang="en-US" dirty="0"/>
              <a:t>	Increase onset of milk supply post birth.</a:t>
            </a:r>
          </a:p>
          <a:p>
            <a:pPr marL="433388" indent="-2381">
              <a:lnSpc>
                <a:spcPct val="90000"/>
              </a:lnSpc>
              <a:buNone/>
              <a:tabLst>
                <a:tab pos="342900" algn="l"/>
              </a:tabLst>
            </a:pPr>
            <a:r>
              <a:rPr lang="en-US" dirty="0"/>
              <a:t>Sense of satisfaction that they build a supply of milk ahead of time.</a:t>
            </a:r>
          </a:p>
          <a:p>
            <a:pPr indent="-2381">
              <a:lnSpc>
                <a:spcPct val="90000"/>
              </a:lnSpc>
              <a:tabLst>
                <a:tab pos="342900" algn="l"/>
              </a:tabLst>
            </a:pPr>
            <a:endParaRPr lang="en-US" dirty="0"/>
          </a:p>
          <a:p>
            <a:pPr marL="433388">
              <a:lnSpc>
                <a:spcPct val="90000"/>
              </a:lnSpc>
            </a:pPr>
            <a:endParaRPr lang="en-US" dirty="0"/>
          </a:p>
          <a:p>
            <a:pPr>
              <a:lnSpc>
                <a:spcPct val="90000"/>
              </a:lnSpc>
            </a:pPr>
            <a:endParaRPr lang="en-US" dirty="0"/>
          </a:p>
          <a:p>
            <a:pPr>
              <a:lnSpc>
                <a:spcPct val="90000"/>
              </a:lnSpc>
            </a:pPr>
            <a:endParaRPr lang="en-US" dirty="0"/>
          </a:p>
        </p:txBody>
      </p:sp>
      <p:sp>
        <p:nvSpPr>
          <p:cNvPr id="6" name="TextBox 5">
            <a:extLst>
              <a:ext uri="{FF2B5EF4-FFF2-40B4-BE49-F238E27FC236}">
                <a16:creationId xmlns:a16="http://schemas.microsoft.com/office/drawing/2014/main" id="{45065776-1950-D94F-B35F-AEF15845412C}"/>
              </a:ext>
            </a:extLst>
          </p:cNvPr>
          <p:cNvSpPr txBox="1"/>
          <p:nvPr/>
        </p:nvSpPr>
        <p:spPr>
          <a:xfrm>
            <a:off x="5810054" y="4788334"/>
            <a:ext cx="4588808" cy="300082"/>
          </a:xfrm>
          <a:prstGeom prst="rect">
            <a:avLst/>
          </a:prstGeom>
          <a:noFill/>
        </p:spPr>
        <p:txBody>
          <a:bodyPr wrap="square">
            <a:spAutoFit/>
          </a:bodyPr>
          <a:lstStyle/>
          <a:p>
            <a:r>
              <a:rPr lang="en-US" sz="1350" dirty="0"/>
              <a:t>(Demirci et al., 2019). </a:t>
            </a: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8</a:t>
            </a:fld>
            <a:endParaRPr lang="en-US" dirty="0">
              <a:solidFill>
                <a:srgbClr val="90C226"/>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123900779"/>
      </p:ext>
    </p:extLst>
  </p:cSld>
  <p:clrMapOvr>
    <a:masterClrMapping/>
  </p:clrMapOvr>
  <mc:AlternateContent xmlns:mc="http://schemas.openxmlformats.org/markup-compatibility/2006">
    <mc:Choice xmlns:p14="http://schemas.microsoft.com/office/powerpoint/2010/main" Requires="p14">
      <p:transition spd="med" p14:dur="700" advTm="37504">
        <p:fade/>
      </p:transition>
    </mc:Choice>
    <mc:Fallback>
      <p:transition spd="med" advTm="37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F9B23-54EE-11FC-C8F4-1EC9814CD3A8}"/>
            </a:ext>
          </a:extLst>
        </p:cNvPr>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F12B7953-A9D1-2288-B520-7F240B780E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3" name="Group 52">
            <a:extLst>
              <a:ext uri="{FF2B5EF4-FFF2-40B4-BE49-F238E27FC236}">
                <a16:creationId xmlns:a16="http://schemas.microsoft.com/office/drawing/2014/main" id="{9EE5E3E2-33E9-6C2E-70A2-A60C117AC3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2" cy="5142161"/>
            <a:chOff x="-15736" y="0"/>
            <a:chExt cx="12229962" cy="6856214"/>
          </a:xfrm>
        </p:grpSpPr>
        <p:pic>
          <p:nvPicPr>
            <p:cNvPr id="54" name="Picture 53">
              <a:extLst>
                <a:ext uri="{FF2B5EF4-FFF2-40B4-BE49-F238E27FC236}">
                  <a16:creationId xmlns:a16="http://schemas.microsoft.com/office/drawing/2014/main" id="{4B1C63D0-A620-17C0-A1D7-799B01B85DE9}"/>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54EB5252-FC8C-189D-6714-BE5F4BA76EF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sz="1350"/>
            </a:p>
          </p:txBody>
        </p:sp>
        <p:pic>
          <p:nvPicPr>
            <p:cNvPr id="56" name="Picture 55">
              <a:extLst>
                <a:ext uri="{FF2B5EF4-FFF2-40B4-BE49-F238E27FC236}">
                  <a16:creationId xmlns:a16="http://schemas.microsoft.com/office/drawing/2014/main" id="{F32255C1-50F8-082E-16C1-B0733F755882}"/>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CAD8C01E-0986-FDDB-EDF5-DB27E7721DDA}"/>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3015008-BB56-C715-BDF3-2B33FFAD4F78}"/>
              </a:ext>
            </a:extLst>
          </p:cNvPr>
          <p:cNvSpPr>
            <a:spLocks noGrp="1"/>
          </p:cNvSpPr>
          <p:nvPr>
            <p:ph type="title"/>
          </p:nvPr>
        </p:nvSpPr>
        <p:spPr>
          <a:xfrm>
            <a:off x="3350441" y="599654"/>
            <a:ext cx="4702568" cy="977900"/>
          </a:xfrm>
        </p:spPr>
        <p:txBody>
          <a:bodyPr>
            <a:normAutofit fontScale="90000"/>
          </a:bodyPr>
          <a:lstStyle/>
          <a:p>
            <a:pPr>
              <a:lnSpc>
                <a:spcPct val="90000"/>
              </a:lnSpc>
            </a:pPr>
            <a:r>
              <a:rPr lang="en-US" sz="3075" dirty="0"/>
              <a:t>Benefits of collecting colostrum before delivery for </a:t>
            </a:r>
            <a:r>
              <a:rPr lang="en-US" sz="3075" b="1" i="1" dirty="0"/>
              <a:t>baby</a:t>
            </a:r>
            <a:r>
              <a:rPr lang="en-US" sz="3075" b="1" dirty="0"/>
              <a:t> </a:t>
            </a:r>
          </a:p>
        </p:txBody>
      </p:sp>
      <p:sp>
        <p:nvSpPr>
          <p:cNvPr id="59" name="Rectangle 58">
            <a:extLst>
              <a:ext uri="{FF2B5EF4-FFF2-40B4-BE49-F238E27FC236}">
                <a16:creationId xmlns:a16="http://schemas.microsoft.com/office/drawing/2014/main" id="{3CA71704-889D-7CE2-C30C-BEF9BC5817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819150"/>
            <a:ext cx="2294405" cy="338632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Father holding newborn baby">
            <a:extLst>
              <a:ext uri="{FF2B5EF4-FFF2-40B4-BE49-F238E27FC236}">
                <a16:creationId xmlns:a16="http://schemas.microsoft.com/office/drawing/2014/main" id="{6075A955-8DE3-BEEB-5787-0B53DDAA98FE}"/>
              </a:ext>
            </a:extLst>
          </p:cNvPr>
          <p:cNvPicPr>
            <a:picLocks noChangeAspect="1"/>
          </p:cNvPicPr>
          <p:nvPr/>
        </p:nvPicPr>
        <p:blipFill>
          <a:blip r:embed="rId7"/>
          <a:srcRect l="28976" r="28976"/>
          <a:stretch/>
        </p:blipFill>
        <p:spPr>
          <a:xfrm>
            <a:off x="1059513" y="1057656"/>
            <a:ext cx="1825345" cy="2894085"/>
          </a:xfrm>
          <a:prstGeom prst="rect">
            <a:avLst/>
          </a:prstGeom>
        </p:spPr>
      </p:pic>
      <p:cxnSp>
        <p:nvCxnSpPr>
          <p:cNvPr id="61" name="Straight Connector 60">
            <a:extLst>
              <a:ext uri="{FF2B5EF4-FFF2-40B4-BE49-F238E27FC236}">
                <a16:creationId xmlns:a16="http://schemas.microsoft.com/office/drawing/2014/main" id="{1D0938B5-75A8-BE0F-3C2D-3CF61909D75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9881" y="1800479"/>
            <a:ext cx="4702567"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Content Placeholder 2">
            <a:extLst>
              <a:ext uri="{FF2B5EF4-FFF2-40B4-BE49-F238E27FC236}">
                <a16:creationId xmlns:a16="http://schemas.microsoft.com/office/drawing/2014/main" id="{67A360FC-EC51-3A48-A2BC-9B210257A1EB}"/>
              </a:ext>
            </a:extLst>
          </p:cNvPr>
          <p:cNvSpPr>
            <a:spLocks noGrp="1"/>
          </p:cNvSpPr>
          <p:nvPr>
            <p:ph idx="1"/>
          </p:nvPr>
        </p:nvSpPr>
        <p:spPr>
          <a:xfrm>
            <a:off x="3026800" y="2049863"/>
            <a:ext cx="5583524" cy="2489202"/>
          </a:xfrm>
        </p:spPr>
        <p:txBody>
          <a:bodyPr>
            <a:normAutofit/>
          </a:bodyPr>
          <a:lstStyle/>
          <a:p>
            <a:pPr marL="561975" indent="0">
              <a:lnSpc>
                <a:spcPct val="90000"/>
              </a:lnSpc>
              <a:buNone/>
            </a:pPr>
            <a:r>
              <a:rPr lang="en-US" dirty="0"/>
              <a:t>Reduces formula use in breastfed infants.</a:t>
            </a:r>
          </a:p>
          <a:p>
            <a:pPr marL="561975" indent="0">
              <a:lnSpc>
                <a:spcPct val="90000"/>
              </a:lnSpc>
              <a:buNone/>
            </a:pPr>
            <a:r>
              <a:rPr lang="en-US" dirty="0"/>
              <a:t>Some babies experience difficulties with feeding and need an </a:t>
            </a:r>
            <a:r>
              <a:rPr lang="en-US" dirty="0" smtClean="0"/>
              <a:t>extra “boost</a:t>
            </a:r>
            <a:r>
              <a:rPr lang="en-US" dirty="0"/>
              <a:t>” until milk supply increases.</a:t>
            </a:r>
          </a:p>
          <a:p>
            <a:pPr marL="561975" indent="0">
              <a:lnSpc>
                <a:spcPct val="90000"/>
              </a:lnSpc>
              <a:buNone/>
            </a:pPr>
            <a:r>
              <a:rPr lang="en-US" dirty="0"/>
              <a:t>Some babies need supplementation due to low blood sugar levels the first couple of days.</a:t>
            </a:r>
          </a:p>
          <a:p>
            <a:pPr marL="561975" indent="0">
              <a:lnSpc>
                <a:spcPct val="90000"/>
              </a:lnSpc>
              <a:buNone/>
            </a:pPr>
            <a:r>
              <a:rPr lang="en-US" dirty="0"/>
              <a:t> Some women have a delay in their “ milk coming in” so it can be used to supplement baby until mothers supply increases. </a:t>
            </a:r>
          </a:p>
          <a:p>
            <a:pPr marL="561975" indent="0">
              <a:lnSpc>
                <a:spcPct val="90000"/>
              </a:lnSpc>
              <a:buNone/>
            </a:pPr>
            <a:endParaRPr lang="en-US" dirty="0"/>
          </a:p>
          <a:p>
            <a:pPr marL="561975" indent="0">
              <a:lnSpc>
                <a:spcPct val="90000"/>
              </a:lnSpc>
              <a:buNone/>
            </a:pPr>
            <a:endParaRPr lang="en-US" dirty="0"/>
          </a:p>
          <a:p>
            <a:pPr marL="433388">
              <a:lnSpc>
                <a:spcPct val="90000"/>
              </a:lnSpc>
            </a:pPr>
            <a:endParaRPr lang="en-US" dirty="0"/>
          </a:p>
          <a:p>
            <a:pPr>
              <a:lnSpc>
                <a:spcPct val="90000"/>
              </a:lnSpc>
            </a:pPr>
            <a:endParaRPr lang="en-US" dirty="0"/>
          </a:p>
          <a:p>
            <a:pPr>
              <a:lnSpc>
                <a:spcPct val="90000"/>
              </a:lnSpc>
            </a:pPr>
            <a:endParaRPr lang="en-US" dirty="0"/>
          </a:p>
        </p:txBody>
      </p:sp>
      <p:sp>
        <p:nvSpPr>
          <p:cNvPr id="4" name="TextBox 3">
            <a:extLst>
              <a:ext uri="{FF2B5EF4-FFF2-40B4-BE49-F238E27FC236}">
                <a16:creationId xmlns:a16="http://schemas.microsoft.com/office/drawing/2014/main" id="{EB322119-78A0-1FF2-48EB-C7DF886FD015}"/>
              </a:ext>
            </a:extLst>
          </p:cNvPr>
          <p:cNvSpPr txBox="1"/>
          <p:nvPr/>
        </p:nvSpPr>
        <p:spPr>
          <a:xfrm>
            <a:off x="4495800" y="4804867"/>
            <a:ext cx="4591646" cy="300082"/>
          </a:xfrm>
          <a:prstGeom prst="rect">
            <a:avLst/>
          </a:prstGeom>
          <a:noFill/>
        </p:spPr>
        <p:txBody>
          <a:bodyPr wrap="square">
            <a:spAutoFit/>
          </a:bodyPr>
          <a:lstStyle/>
          <a:p>
            <a:r>
              <a:rPr lang="en-US" sz="1350" dirty="0"/>
              <a:t>(Association of Breastfeeding Mothers, 2023)</a:t>
            </a: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90C226"/>
                </a:solidFill>
              </a:rPr>
              <a:pPr/>
              <a:t>9</a:t>
            </a:fld>
            <a:endParaRPr lang="en-US" dirty="0">
              <a:solidFill>
                <a:srgbClr val="90C226"/>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95226739"/>
      </p:ext>
    </p:extLst>
  </p:cSld>
  <p:clrMapOvr>
    <a:masterClrMapping/>
  </p:clrMapOvr>
  <mc:AlternateContent xmlns:mc="http://schemas.openxmlformats.org/markup-compatibility/2006">
    <mc:Choice xmlns:p14="http://schemas.microsoft.com/office/powerpoint/2010/main" Requires="p14">
      <p:transition spd="med" p14:dur="700" advTm="36811">
        <p:fade/>
      </p:transition>
    </mc:Choice>
    <mc:Fallback>
      <p:transition spd="med" advTm="36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2902</Words>
  <Application>Microsoft Office PowerPoint</Application>
  <PresentationFormat>On-screen Show (16:9)</PresentationFormat>
  <Paragraphs>189</Paragraphs>
  <Slides>22</Slides>
  <Notes>21</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Corbel</vt:lpstr>
      <vt:lpstr>Garamond</vt:lpstr>
      <vt:lpstr>Times New Roman</vt:lpstr>
      <vt:lpstr>Trebuchet MS</vt:lpstr>
      <vt:lpstr>Wingdings</vt:lpstr>
      <vt:lpstr>Wingdings 3</vt:lpstr>
      <vt:lpstr>Facet</vt:lpstr>
      <vt:lpstr>PowerPoint Presentation</vt:lpstr>
      <vt:lpstr>Instructions on how to express colostrum before delivery  Jennifer Heitkamp, BSN, RN, International Board-Certified Lactation Consultant  Wayne HealthCare </vt:lpstr>
      <vt:lpstr>Objectives</vt:lpstr>
      <vt:lpstr>American Academy of Pediatrics Statement:  </vt:lpstr>
      <vt:lpstr>What is exclusive breastfeeding?</vt:lpstr>
      <vt:lpstr>Benefits of breastfeeding</vt:lpstr>
      <vt:lpstr>Benefits of breastfeeding</vt:lpstr>
      <vt:lpstr>Benefits of collecting colostrum before delivery for the mother </vt:lpstr>
      <vt:lpstr>Benefits of collecting colostrum before delivery for baby </vt:lpstr>
      <vt:lpstr>When can I start expressing colostrum?  </vt:lpstr>
      <vt:lpstr>PowerPoint Presentation</vt:lpstr>
      <vt:lpstr>Information Resources </vt:lpstr>
      <vt:lpstr>Information Resources </vt:lpstr>
      <vt:lpstr>Information Resources </vt:lpstr>
      <vt:lpstr>Information Resources </vt:lpstr>
      <vt:lpstr>Supplies needed to initiate expression </vt:lpstr>
      <vt:lpstr>Storage of breastmilk </vt:lpstr>
      <vt:lpstr>Layering breastmilk</vt:lpstr>
      <vt:lpstr>PowerPoint Presentation</vt:lpstr>
      <vt:lpstr>Business card</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23</cp:revision>
  <dcterms:created xsi:type="dcterms:W3CDTF">2015-08-14T17:24:38Z</dcterms:created>
  <dcterms:modified xsi:type="dcterms:W3CDTF">2025-11-04T19:06:14Z</dcterms:modified>
</cp:coreProperties>
</file>